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455" r:id="rId2"/>
    <p:sldId id="640" r:id="rId3"/>
    <p:sldId id="641" r:id="rId4"/>
    <p:sldId id="642" r:id="rId5"/>
    <p:sldId id="643" r:id="rId6"/>
    <p:sldId id="644" r:id="rId7"/>
    <p:sldId id="645" r:id="rId8"/>
    <p:sldId id="646" r:id="rId9"/>
    <p:sldId id="647" r:id="rId10"/>
    <p:sldId id="648" r:id="rId11"/>
    <p:sldId id="649" r:id="rId12"/>
    <p:sldId id="650" r:id="rId13"/>
    <p:sldId id="602" r:id="rId14"/>
    <p:sldId id="555" r:id="rId15"/>
    <p:sldId id="556" r:id="rId16"/>
    <p:sldId id="557" r:id="rId17"/>
    <p:sldId id="611" r:id="rId18"/>
    <p:sldId id="560" r:id="rId19"/>
    <p:sldId id="559" r:id="rId20"/>
    <p:sldId id="568" r:id="rId21"/>
    <p:sldId id="612" r:id="rId22"/>
    <p:sldId id="627" r:id="rId23"/>
    <p:sldId id="564" r:id="rId24"/>
    <p:sldId id="566" r:id="rId25"/>
    <p:sldId id="613" r:id="rId26"/>
    <p:sldId id="619" r:id="rId27"/>
    <p:sldId id="614" r:id="rId28"/>
    <p:sldId id="583" r:id="rId29"/>
    <p:sldId id="571" r:id="rId30"/>
    <p:sldId id="620" r:id="rId31"/>
    <p:sldId id="621" r:id="rId32"/>
    <p:sldId id="616" r:id="rId33"/>
    <p:sldId id="617" r:id="rId34"/>
    <p:sldId id="623" r:id="rId35"/>
    <p:sldId id="624" r:id="rId36"/>
    <p:sldId id="625" r:id="rId37"/>
    <p:sldId id="610" r:id="rId38"/>
    <p:sldId id="591" r:id="rId39"/>
    <p:sldId id="607" r:id="rId40"/>
    <p:sldId id="608" r:id="rId41"/>
    <p:sldId id="609" r:id="rId42"/>
    <p:sldId id="593" r:id="rId43"/>
    <p:sldId id="606" r:id="rId44"/>
    <p:sldId id="569" r:id="rId45"/>
    <p:sldId id="622" r:id="rId46"/>
    <p:sldId id="636" r:id="rId47"/>
    <p:sldId id="637" r:id="rId48"/>
    <p:sldId id="638" r:id="rId49"/>
    <p:sldId id="567" r:id="rId50"/>
    <p:sldId id="630" r:id="rId51"/>
    <p:sldId id="628" r:id="rId52"/>
    <p:sldId id="639" r:id="rId53"/>
    <p:sldId id="584" r:id="rId54"/>
    <p:sldId id="561" r:id="rId55"/>
    <p:sldId id="635" r:id="rId56"/>
    <p:sldId id="575" r:id="rId57"/>
    <p:sldId id="577" r:id="rId58"/>
    <p:sldId id="579" r:id="rId59"/>
    <p:sldId id="573" r:id="rId60"/>
    <p:sldId id="563" r:id="rId61"/>
    <p:sldId id="565" r:id="rId62"/>
    <p:sldId id="552" r:id="rId63"/>
    <p:sldId id="547" r:id="rId64"/>
    <p:sldId id="548" r:id="rId65"/>
    <p:sldId id="549" r:id="rId66"/>
    <p:sldId id="550" r:id="rId67"/>
    <p:sldId id="551" r:id="rId68"/>
    <p:sldId id="387" r:id="rId69"/>
    <p:sldId id="544" r:id="rId70"/>
    <p:sldId id="545" r:id="rId71"/>
    <p:sldId id="600" r:id="rId72"/>
    <p:sldId id="588" r:id="rId7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00B050"/>
    <a:srgbClr val="C00000"/>
    <a:srgbClr val="BB05AE"/>
    <a:srgbClr val="F808E7"/>
    <a:srgbClr val="FFFFFF"/>
    <a:srgbClr val="ABDB77"/>
    <a:srgbClr val="000000"/>
    <a:srgbClr val="C4E59F"/>
    <a:srgbClr val="6DD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1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C058EA7B-37EA-4343-BAA1-222C6AE3037F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A64F05-4BD1-4B3B-ACCA-EDFC2A78F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40772" y="0"/>
            <a:ext cx="12600952" cy="685559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73CF920-28A1-01F3-CF43-64F84BCF79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2565886-4048-9F1B-6A37-33D852BD63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303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335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57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693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73130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543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0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36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57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43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227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04D46C-11A6-6CC5-867F-E8A208266838}"/>
              </a:ext>
            </a:extLst>
          </p:cNvPr>
          <p:cNvSpPr/>
          <p:nvPr userDrawn="1"/>
        </p:nvSpPr>
        <p:spPr>
          <a:xfrm>
            <a:off x="10004212" y="5195147"/>
            <a:ext cx="2192359" cy="1662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blue, fabric&#10;&#10;Description automatically generated">
            <a:extLst>
              <a:ext uri="{FF2B5EF4-FFF2-40B4-BE49-F238E27FC236}">
                <a16:creationId xmlns:a16="http://schemas.microsoft.com/office/drawing/2014/main" id="{AFB4CCE6-20EA-7CA9-581E-8B1160A29C0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72"/>
            <a:ext cx="12192000" cy="50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869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0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0.png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pPr algn="ctr"/>
            <a:r>
              <a:rPr lang="ru-RU" b="1" spc="0" dirty="0">
                <a:ln w="1270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ouTube Sans"/>
              </a:rPr>
              <a:t>Оптимізація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164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DB606-9AB0-D2AC-BE50-D9FF02F72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Модель комп’ютерного виконання</a:t>
            </a:r>
            <a:br>
              <a:rPr lang="uk-UA" dirty="0">
                <a:latin typeface="YouTube Sans"/>
              </a:rPr>
            </a:b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87277-D245-525B-E9AB-8600CD06C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215185"/>
            <a:ext cx="8595360" cy="890337"/>
          </a:xfrm>
        </p:spPr>
        <p:txBody>
          <a:bodyPr/>
          <a:lstStyle/>
          <a:p>
            <a:r>
              <a:rPr lang="ru-RU" dirty="0">
                <a:latin typeface="YouTube Sans"/>
              </a:rPr>
              <a:t>Кожна стрілка вказує на операцію, на яку потрібно затратити час, тому це не робиться миттєво</a:t>
            </a:r>
          </a:p>
          <a:p>
            <a:pPr lvl="1"/>
            <a:endParaRPr lang="en-US" dirty="0">
              <a:latin typeface="YouTube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2C54B-2401-031F-3577-9055F04A0A08}"/>
              </a:ext>
            </a:extLst>
          </p:cNvPr>
          <p:cNvSpPr txBox="1"/>
          <p:nvPr/>
        </p:nvSpPr>
        <p:spPr>
          <a:xfrm>
            <a:off x="1124951" y="2364201"/>
            <a:ext cx="1293395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Instruction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E74D2-020A-8E9F-FF83-C1E670F82414}"/>
              </a:ext>
            </a:extLst>
          </p:cNvPr>
          <p:cNvSpPr txBox="1"/>
          <p:nvPr/>
        </p:nvSpPr>
        <p:spPr>
          <a:xfrm>
            <a:off x="1124951" y="2671978"/>
            <a:ext cx="1293395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Instruction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D55C35-1419-4426-0038-6E09E9875DBC}"/>
              </a:ext>
            </a:extLst>
          </p:cNvPr>
          <p:cNvSpPr txBox="1"/>
          <p:nvPr/>
        </p:nvSpPr>
        <p:spPr>
          <a:xfrm>
            <a:off x="1124951" y="2979755"/>
            <a:ext cx="1293395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Instruction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A864C8-5C3C-203D-6D99-98F18BE37AC3}"/>
              </a:ext>
            </a:extLst>
          </p:cNvPr>
          <p:cNvSpPr txBox="1"/>
          <p:nvPr/>
        </p:nvSpPr>
        <p:spPr>
          <a:xfrm>
            <a:off x="1124951" y="3268600"/>
            <a:ext cx="1293395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Instruction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40622B-368B-D47C-5814-86E22E436AED}"/>
              </a:ext>
            </a:extLst>
          </p:cNvPr>
          <p:cNvSpPr txBox="1"/>
          <p:nvPr/>
        </p:nvSpPr>
        <p:spPr>
          <a:xfrm>
            <a:off x="1124950" y="3557445"/>
            <a:ext cx="1293395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Instruction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33E3BA-933B-6410-DE20-EC887F49DFB0}"/>
              </a:ext>
            </a:extLst>
          </p:cNvPr>
          <p:cNvSpPr txBox="1"/>
          <p:nvPr/>
        </p:nvSpPr>
        <p:spPr>
          <a:xfrm>
            <a:off x="1124949" y="3865222"/>
            <a:ext cx="1293395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3FBFDE-43BB-59D8-FA6E-69A95ABE2C01}"/>
              </a:ext>
            </a:extLst>
          </p:cNvPr>
          <p:cNvSpPr txBox="1"/>
          <p:nvPr/>
        </p:nvSpPr>
        <p:spPr>
          <a:xfrm>
            <a:off x="348915" y="3237823"/>
            <a:ext cx="451184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PC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A272F5-0F64-199B-EA62-E1BA71E1DE68}"/>
              </a:ext>
            </a:extLst>
          </p:cNvPr>
          <p:cNvCxnSpPr>
            <a:stCxn id="11" idx="3"/>
            <a:endCxn id="8" idx="1"/>
          </p:cNvCxnSpPr>
          <p:nvPr/>
        </p:nvCxnSpPr>
        <p:spPr>
          <a:xfrm>
            <a:off x="800099" y="3422489"/>
            <a:ext cx="324852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E29297-AFE7-3952-F752-821EDAA45A4B}"/>
              </a:ext>
            </a:extLst>
          </p:cNvPr>
          <p:cNvSpPr txBox="1"/>
          <p:nvPr/>
        </p:nvSpPr>
        <p:spPr>
          <a:xfrm>
            <a:off x="2743197" y="2662693"/>
            <a:ext cx="1162234" cy="107721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latin typeface="YouTube Sans"/>
              </a:rPr>
              <a:t>Отримання інструкцій</a:t>
            </a:r>
            <a:r>
              <a:rPr lang="en-US" sz="1600" dirty="0">
                <a:latin typeface="YouTube Sans"/>
              </a:rPr>
              <a:t>/</a:t>
            </a:r>
          </a:p>
          <a:p>
            <a:r>
              <a:rPr lang="en-US" sz="1600" dirty="0">
                <a:latin typeface="YouTube Sans"/>
              </a:rPr>
              <a:t>Instruction Fetcher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8876D2-BB95-FEA3-5B28-73A23FC6F9C0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 flipV="1">
            <a:off x="2418346" y="3201302"/>
            <a:ext cx="324851" cy="2211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D729541-947D-782A-66E8-453ECD58B57E}"/>
              </a:ext>
            </a:extLst>
          </p:cNvPr>
          <p:cNvSpPr txBox="1"/>
          <p:nvPr/>
        </p:nvSpPr>
        <p:spPr>
          <a:xfrm>
            <a:off x="4164929" y="2664775"/>
            <a:ext cx="1293395" cy="107721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latin typeface="YouTube Sans"/>
              </a:rPr>
              <a:t>Дешифратор Інструкцій</a:t>
            </a:r>
            <a:r>
              <a:rPr lang="en-US" sz="1600" dirty="0">
                <a:latin typeface="YouTube Sans"/>
              </a:rPr>
              <a:t>/</a:t>
            </a:r>
          </a:p>
          <a:p>
            <a:r>
              <a:rPr lang="en-US" sz="1600" dirty="0">
                <a:latin typeface="YouTube Sans"/>
              </a:rPr>
              <a:t>Instruction Decoder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8397EEA-EFB2-8F0A-133A-243C7C1A60CC}"/>
              </a:ext>
            </a:extLst>
          </p:cNvPr>
          <p:cNvCxnSpPr>
            <a:cxnSpLocks/>
            <a:stCxn id="15" idx="3"/>
            <a:endCxn id="22" idx="1"/>
          </p:cNvCxnSpPr>
          <p:nvPr/>
        </p:nvCxnSpPr>
        <p:spPr>
          <a:xfrm>
            <a:off x="3905431" y="3201302"/>
            <a:ext cx="259498" cy="20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9D17082-11C2-3BB7-9C73-F15DFCE51F07}"/>
              </a:ext>
            </a:extLst>
          </p:cNvPr>
          <p:cNvSpPr txBox="1"/>
          <p:nvPr/>
        </p:nvSpPr>
        <p:spPr>
          <a:xfrm>
            <a:off x="4496795" y="4927495"/>
            <a:ext cx="586545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RAX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EC9729-3EF9-3E8F-7C6C-554FA669F210}"/>
              </a:ext>
            </a:extLst>
          </p:cNvPr>
          <p:cNvSpPr txBox="1"/>
          <p:nvPr/>
        </p:nvSpPr>
        <p:spPr>
          <a:xfrm>
            <a:off x="5083340" y="4927495"/>
            <a:ext cx="586545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RBX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182593-7178-8C9F-79FE-AF40EA2B6FCD}"/>
              </a:ext>
            </a:extLst>
          </p:cNvPr>
          <p:cNvSpPr txBox="1"/>
          <p:nvPr/>
        </p:nvSpPr>
        <p:spPr>
          <a:xfrm>
            <a:off x="5669885" y="4927495"/>
            <a:ext cx="586545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RCX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ABC0D6-1F7A-2B6A-AC23-D5C3A33ECA84}"/>
              </a:ext>
            </a:extLst>
          </p:cNvPr>
          <p:cNvSpPr txBox="1"/>
          <p:nvPr/>
        </p:nvSpPr>
        <p:spPr>
          <a:xfrm>
            <a:off x="6256430" y="4927495"/>
            <a:ext cx="586545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E5E1DC7-96B2-540F-122C-DCFCCAF99852}"/>
              </a:ext>
            </a:extLst>
          </p:cNvPr>
          <p:cNvSpPr txBox="1"/>
          <p:nvPr/>
        </p:nvSpPr>
        <p:spPr>
          <a:xfrm>
            <a:off x="7871008" y="1977277"/>
            <a:ext cx="724398" cy="646331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АЛП</a:t>
            </a:r>
            <a:r>
              <a:rPr lang="en-US" dirty="0">
                <a:latin typeface="YouTube Sans"/>
              </a:rPr>
              <a:t>/ALU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C2799B5-A441-4A0B-39C2-113B15C2A132}"/>
              </a:ext>
            </a:extLst>
          </p:cNvPr>
          <p:cNvCxnSpPr>
            <a:cxnSpLocks/>
            <a:stCxn id="34" idx="1"/>
            <a:endCxn id="39" idx="2"/>
          </p:cNvCxnSpPr>
          <p:nvPr/>
        </p:nvCxnSpPr>
        <p:spPr>
          <a:xfrm flipV="1">
            <a:off x="5669888" y="3749196"/>
            <a:ext cx="682192" cy="8524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ight Brace 33">
            <a:extLst>
              <a:ext uri="{FF2B5EF4-FFF2-40B4-BE49-F238E27FC236}">
                <a16:creationId xmlns:a16="http://schemas.microsoft.com/office/drawing/2014/main" id="{D292B8BA-1E79-A4BA-0FF7-EC852A9E437D}"/>
              </a:ext>
            </a:extLst>
          </p:cNvPr>
          <p:cNvSpPr/>
          <p:nvPr/>
        </p:nvSpPr>
        <p:spPr>
          <a:xfrm rot="16200000">
            <a:off x="5528516" y="3569939"/>
            <a:ext cx="282742" cy="2346181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6537A06-ED5D-6F04-6E87-45CE1EE38389}"/>
              </a:ext>
            </a:extLst>
          </p:cNvPr>
          <p:cNvCxnSpPr>
            <a:cxnSpLocks/>
            <a:stCxn id="39" idx="3"/>
            <a:endCxn id="30" idx="1"/>
          </p:cNvCxnSpPr>
          <p:nvPr/>
        </p:nvCxnSpPr>
        <p:spPr>
          <a:xfrm flipV="1">
            <a:off x="6998778" y="2300443"/>
            <a:ext cx="872230" cy="9101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23F76D1-4211-D51E-CFE0-38A502E2BA3E}"/>
              </a:ext>
            </a:extLst>
          </p:cNvPr>
          <p:cNvSpPr txBox="1"/>
          <p:nvPr/>
        </p:nvSpPr>
        <p:spPr>
          <a:xfrm>
            <a:off x="9819117" y="1737668"/>
            <a:ext cx="1702359" cy="58477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latin typeface="YouTube Sans"/>
              </a:rPr>
              <a:t>Писання Память</a:t>
            </a:r>
            <a:r>
              <a:rPr lang="en-US" sz="1600" dirty="0">
                <a:latin typeface="YouTube Sans"/>
              </a:rPr>
              <a:t>/</a:t>
            </a:r>
          </a:p>
          <a:p>
            <a:r>
              <a:rPr lang="en-US" sz="1600" dirty="0">
                <a:latin typeface="YouTube Sans"/>
              </a:rPr>
              <a:t>Memory Writer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9EAEDAF-D3CF-78F6-A997-A5672F830570}"/>
              </a:ext>
            </a:extLst>
          </p:cNvPr>
          <p:cNvSpPr txBox="1"/>
          <p:nvPr/>
        </p:nvSpPr>
        <p:spPr>
          <a:xfrm>
            <a:off x="9819117" y="2795088"/>
            <a:ext cx="1322897" cy="83099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latin typeface="YouTube Sans"/>
              </a:rPr>
              <a:t>Реєстратор</a:t>
            </a:r>
            <a:r>
              <a:rPr lang="en-US" sz="1600" dirty="0">
                <a:latin typeface="YouTube Sans"/>
              </a:rPr>
              <a:t>/Register Writer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8FED495-AF1E-2043-794B-88C893317EEE}"/>
              </a:ext>
            </a:extLst>
          </p:cNvPr>
          <p:cNvCxnSpPr>
            <a:cxnSpLocks/>
            <a:stCxn id="30" idx="3"/>
            <a:endCxn id="44" idx="1"/>
          </p:cNvCxnSpPr>
          <p:nvPr/>
        </p:nvCxnSpPr>
        <p:spPr>
          <a:xfrm flipV="1">
            <a:off x="8595406" y="2030056"/>
            <a:ext cx="1223711" cy="2703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EA18BE7-4B4D-E31E-EFEF-2454437E3577}"/>
              </a:ext>
            </a:extLst>
          </p:cNvPr>
          <p:cNvCxnSpPr>
            <a:cxnSpLocks/>
            <a:stCxn id="30" idx="3"/>
            <a:endCxn id="45" idx="1"/>
          </p:cNvCxnSpPr>
          <p:nvPr/>
        </p:nvCxnSpPr>
        <p:spPr>
          <a:xfrm>
            <a:off x="8595406" y="2300443"/>
            <a:ext cx="1223711" cy="9101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E9DCD8D-2654-2177-9264-81B5475BE653}"/>
              </a:ext>
            </a:extLst>
          </p:cNvPr>
          <p:cNvSpPr txBox="1"/>
          <p:nvPr/>
        </p:nvSpPr>
        <p:spPr>
          <a:xfrm>
            <a:off x="800099" y="4884401"/>
            <a:ext cx="2526633" cy="800219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400" dirty="0">
              <a:latin typeface="Consolas" panose="020B0609020204030204" pitchFamily="49" charset="0"/>
            </a:endParaRPr>
          </a:p>
          <a:p>
            <a:pPr algn="ctr"/>
            <a:r>
              <a:rPr lang="uk-UA" dirty="0">
                <a:latin typeface="Consolas" panose="020B0609020204030204" pitchFamily="49" charset="0"/>
              </a:rPr>
              <a:t>Пам</a:t>
            </a:r>
            <a:r>
              <a:rPr lang="en-US" dirty="0">
                <a:latin typeface="Consolas" panose="020B0609020204030204" pitchFamily="49" charset="0"/>
              </a:rPr>
              <a:t>’</a:t>
            </a:r>
            <a:r>
              <a:rPr lang="uk-UA" dirty="0">
                <a:latin typeface="Consolas" panose="020B0609020204030204" pitchFamily="49" charset="0"/>
              </a:rPr>
              <a:t>ять</a:t>
            </a:r>
            <a:r>
              <a:rPr lang="en-US" dirty="0">
                <a:latin typeface="Consolas" panose="020B0609020204030204" pitchFamily="49" charset="0"/>
              </a:rPr>
              <a:t>/Memory</a:t>
            </a:r>
          </a:p>
          <a:p>
            <a:pPr algn="ctr"/>
            <a:endParaRPr lang="en-US" sz="1400" dirty="0">
              <a:latin typeface="Consolas" panose="020B0609020204030204" pitchFamily="49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D4E722E-981F-8D13-225E-7444B359BD10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11521476" y="2030056"/>
            <a:ext cx="3176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2282C89-D449-81F1-A520-7A2453043E51}"/>
              </a:ext>
            </a:extLst>
          </p:cNvPr>
          <p:cNvCxnSpPr>
            <a:cxnSpLocks/>
          </p:cNvCxnSpPr>
          <p:nvPr/>
        </p:nvCxnSpPr>
        <p:spPr>
          <a:xfrm>
            <a:off x="11839077" y="2030056"/>
            <a:ext cx="0" cy="2854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334EE2C-1A24-4746-5874-CB1895D39B7D}"/>
              </a:ext>
            </a:extLst>
          </p:cNvPr>
          <p:cNvCxnSpPr>
            <a:cxnSpLocks/>
          </p:cNvCxnSpPr>
          <p:nvPr/>
        </p:nvCxnSpPr>
        <p:spPr>
          <a:xfrm flipH="1" flipV="1">
            <a:off x="3326732" y="5394611"/>
            <a:ext cx="6492385" cy="306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D576CE9-44FB-73DE-7037-D6A0030A5A4C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11142014" y="3210587"/>
            <a:ext cx="54585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7D812E5-A075-D936-F3CC-802DD448789F}"/>
              </a:ext>
            </a:extLst>
          </p:cNvPr>
          <p:cNvCxnSpPr>
            <a:cxnSpLocks/>
          </p:cNvCxnSpPr>
          <p:nvPr/>
        </p:nvCxnSpPr>
        <p:spPr>
          <a:xfrm>
            <a:off x="11676653" y="3210587"/>
            <a:ext cx="0" cy="1901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5625FD1-B312-AB5D-9054-3A1DE7942FC0}"/>
              </a:ext>
            </a:extLst>
          </p:cNvPr>
          <p:cNvCxnSpPr>
            <a:cxnSpLocks/>
            <a:endCxn id="29" idx="3"/>
          </p:cNvCxnSpPr>
          <p:nvPr/>
        </p:nvCxnSpPr>
        <p:spPr>
          <a:xfrm flipH="1">
            <a:off x="6842975" y="5112161"/>
            <a:ext cx="483367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A7FE9BAF-D73A-6FA9-0834-35168D903400}"/>
              </a:ext>
            </a:extLst>
          </p:cNvPr>
          <p:cNvSpPr txBox="1"/>
          <p:nvPr/>
        </p:nvSpPr>
        <p:spPr>
          <a:xfrm>
            <a:off x="7864975" y="2815725"/>
            <a:ext cx="1301691" cy="58477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latin typeface="YouTube Sans"/>
              </a:rPr>
              <a:t>Копіювання</a:t>
            </a:r>
            <a:r>
              <a:rPr lang="en-US" sz="1600" dirty="0">
                <a:latin typeface="YouTube Sans"/>
              </a:rPr>
              <a:t>/Copy Unit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AF106FC-3FB2-8C61-809B-BB9101A9BC30}"/>
              </a:ext>
            </a:extLst>
          </p:cNvPr>
          <p:cNvCxnSpPr>
            <a:cxnSpLocks/>
            <a:stCxn id="39" idx="3"/>
            <a:endCxn id="80" idx="1"/>
          </p:cNvCxnSpPr>
          <p:nvPr/>
        </p:nvCxnSpPr>
        <p:spPr>
          <a:xfrm flipV="1">
            <a:off x="6998778" y="3108113"/>
            <a:ext cx="866197" cy="1024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1ECADFA-D6FF-AD15-A392-DABD7C5A93F2}"/>
              </a:ext>
            </a:extLst>
          </p:cNvPr>
          <p:cNvCxnSpPr>
            <a:cxnSpLocks/>
            <a:stCxn id="80" idx="3"/>
            <a:endCxn id="44" idx="1"/>
          </p:cNvCxnSpPr>
          <p:nvPr/>
        </p:nvCxnSpPr>
        <p:spPr>
          <a:xfrm flipV="1">
            <a:off x="9166666" y="2030056"/>
            <a:ext cx="652451" cy="10780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95AE904-C35C-477B-33C9-8096C940351A}"/>
              </a:ext>
            </a:extLst>
          </p:cNvPr>
          <p:cNvCxnSpPr>
            <a:cxnSpLocks/>
            <a:stCxn id="80" idx="3"/>
            <a:endCxn id="45" idx="1"/>
          </p:cNvCxnSpPr>
          <p:nvPr/>
        </p:nvCxnSpPr>
        <p:spPr>
          <a:xfrm>
            <a:off x="9166666" y="3108113"/>
            <a:ext cx="652451" cy="1024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C9F3A05A-4557-F898-94AB-E0CED3F2376F}"/>
              </a:ext>
            </a:extLst>
          </p:cNvPr>
          <p:cNvSpPr txBox="1"/>
          <p:nvPr/>
        </p:nvSpPr>
        <p:spPr>
          <a:xfrm>
            <a:off x="7859788" y="3628259"/>
            <a:ext cx="1494245" cy="58477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latin typeface="YouTube Sans"/>
              </a:rPr>
              <a:t>Розгалуження</a:t>
            </a:r>
            <a:r>
              <a:rPr lang="en-US" sz="1600" dirty="0">
                <a:latin typeface="YouTube Sans"/>
              </a:rPr>
              <a:t>/Branching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93DC7B51-4EA1-CC48-586F-29E3148BDF94}"/>
              </a:ext>
            </a:extLst>
          </p:cNvPr>
          <p:cNvCxnSpPr>
            <a:cxnSpLocks/>
            <a:stCxn id="39" idx="3"/>
            <a:endCxn id="94" idx="1"/>
          </p:cNvCxnSpPr>
          <p:nvPr/>
        </p:nvCxnSpPr>
        <p:spPr>
          <a:xfrm>
            <a:off x="6998778" y="3210587"/>
            <a:ext cx="861010" cy="7100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CD258A3-5FBD-5B6F-5388-D6FDCA182038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9354033" y="3920647"/>
            <a:ext cx="2115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96E433B-5958-526C-A5C8-E58B47852535}"/>
              </a:ext>
            </a:extLst>
          </p:cNvPr>
          <p:cNvCxnSpPr>
            <a:cxnSpLocks/>
          </p:cNvCxnSpPr>
          <p:nvPr/>
        </p:nvCxnSpPr>
        <p:spPr>
          <a:xfrm>
            <a:off x="9565596" y="3920647"/>
            <a:ext cx="0" cy="19688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9634FA5-7216-23C1-DCC4-4C9200A9D5F4}"/>
              </a:ext>
            </a:extLst>
          </p:cNvPr>
          <p:cNvCxnSpPr>
            <a:cxnSpLocks/>
          </p:cNvCxnSpPr>
          <p:nvPr/>
        </p:nvCxnSpPr>
        <p:spPr>
          <a:xfrm>
            <a:off x="574507" y="5889455"/>
            <a:ext cx="89910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9C7AE6F2-72D7-A1D9-DB52-21D499BD5EEB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574507" y="3607155"/>
            <a:ext cx="0" cy="22823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680FBE0-6CB6-9A58-853F-4134A9EDFFB7}"/>
              </a:ext>
            </a:extLst>
          </p:cNvPr>
          <p:cNvCxnSpPr>
            <a:cxnSpLocks/>
          </p:cNvCxnSpPr>
          <p:nvPr/>
        </p:nvCxnSpPr>
        <p:spPr>
          <a:xfrm>
            <a:off x="9819117" y="4884401"/>
            <a:ext cx="203800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E64B1D-B073-9CFE-461C-4997DF6B771B}"/>
              </a:ext>
            </a:extLst>
          </p:cNvPr>
          <p:cNvCxnSpPr>
            <a:cxnSpLocks/>
          </p:cNvCxnSpPr>
          <p:nvPr/>
        </p:nvCxnSpPr>
        <p:spPr>
          <a:xfrm>
            <a:off x="9819117" y="4884401"/>
            <a:ext cx="0" cy="5408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385432E-ABD5-5F26-D1E4-1681EB442C86}"/>
              </a:ext>
            </a:extLst>
          </p:cNvPr>
          <p:cNvSpPr txBox="1"/>
          <p:nvPr/>
        </p:nvSpPr>
        <p:spPr>
          <a:xfrm>
            <a:off x="5705382" y="2671978"/>
            <a:ext cx="1293396" cy="107721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latin typeface="YouTube Sans"/>
              </a:rPr>
              <a:t>Вибірка Параметрів</a:t>
            </a:r>
            <a:r>
              <a:rPr lang="en-US" sz="1600" dirty="0">
                <a:latin typeface="YouTube Sans"/>
              </a:rPr>
              <a:t>/</a:t>
            </a:r>
          </a:p>
          <a:p>
            <a:r>
              <a:rPr lang="en-US" sz="1600" dirty="0">
                <a:latin typeface="YouTube Sans"/>
              </a:rPr>
              <a:t>Fetch parameters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691F890-534E-6875-E81E-37F5CA09E9C5}"/>
              </a:ext>
            </a:extLst>
          </p:cNvPr>
          <p:cNvCxnSpPr>
            <a:cxnSpLocks/>
            <a:stCxn id="22" idx="3"/>
            <a:endCxn id="39" idx="1"/>
          </p:cNvCxnSpPr>
          <p:nvPr/>
        </p:nvCxnSpPr>
        <p:spPr>
          <a:xfrm>
            <a:off x="5458324" y="3203384"/>
            <a:ext cx="247058" cy="72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4544DF4-3CEE-8A5E-833B-1FC237AAB126}"/>
              </a:ext>
            </a:extLst>
          </p:cNvPr>
          <p:cNvSpPr/>
          <p:nvPr/>
        </p:nvSpPr>
        <p:spPr>
          <a:xfrm>
            <a:off x="7790447" y="3557445"/>
            <a:ext cx="1658354" cy="73930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B17CCD-D713-C55A-2AE3-40EC308B3055}"/>
              </a:ext>
            </a:extLst>
          </p:cNvPr>
          <p:cNvSpPr/>
          <p:nvPr/>
        </p:nvSpPr>
        <p:spPr>
          <a:xfrm>
            <a:off x="7777733" y="2735536"/>
            <a:ext cx="1495525" cy="73930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4DE798-2763-EE54-A3F0-DBDB1AD412FE}"/>
              </a:ext>
            </a:extLst>
          </p:cNvPr>
          <p:cNvSpPr/>
          <p:nvPr/>
        </p:nvSpPr>
        <p:spPr>
          <a:xfrm>
            <a:off x="7799158" y="1907057"/>
            <a:ext cx="872230" cy="78555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23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2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4" grpId="0" animBg="1"/>
      <p:bldP spid="44" grpId="0" animBg="1"/>
      <p:bldP spid="45" grpId="0" animBg="1"/>
      <p:bldP spid="55" grpId="0" animBg="1"/>
      <p:bldP spid="80" grpId="0" animBg="1"/>
      <p:bldP spid="94" grpId="0" animBg="1"/>
      <p:bldP spid="39" grpId="0" animBg="1"/>
      <p:bldP spid="16" grpId="0" animBg="1"/>
      <p:bldP spid="16" grpId="1" animBg="1"/>
      <p:bldP spid="17" grpId="0" animBg="1"/>
      <p:bldP spid="17" grpId="1" animBg="1"/>
      <p:bldP spid="20" grpId="0" animBg="1"/>
      <p:bldP spid="20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E06E0-0A4D-4E32-12D3-045026365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Інструменти профілювання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F9E0A-161B-2559-20F4-8B9798DA5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663439"/>
          </a:xfrm>
        </p:spPr>
        <p:txBody>
          <a:bodyPr/>
          <a:lstStyle/>
          <a:p>
            <a:r>
              <a:rPr lang="ru-RU" dirty="0">
                <a:latin typeface="YouTube Sans"/>
              </a:rPr>
              <a:t>Нам потрібен спосіб збору даних, щоб знати, яка частина комп’ютера працює повільно, </a:t>
            </a:r>
            <a:r>
              <a:rPr lang="uk-UA" dirty="0">
                <a:latin typeface="YouTube Sans"/>
              </a:rPr>
              <a:t>і</a:t>
            </a:r>
            <a:r>
              <a:rPr lang="ru-RU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що</a:t>
            </a:r>
            <a:r>
              <a:rPr lang="ru-RU" dirty="0">
                <a:latin typeface="YouTube Sans"/>
              </a:rPr>
              <a:t> нам потрібно </a:t>
            </a:r>
            <a:r>
              <a:rPr lang="uk-UA" dirty="0">
                <a:latin typeface="YouTube Sans"/>
              </a:rPr>
              <a:t>оптимізувати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Інструмент який отримує нам цю дану називається </a:t>
            </a:r>
            <a:r>
              <a:rPr lang="uk-UA" b="1" dirty="0">
                <a:latin typeface="YouTube Sans"/>
              </a:rPr>
              <a:t>Профайлер</a:t>
            </a:r>
            <a:r>
              <a:rPr lang="en-US" b="1" dirty="0">
                <a:latin typeface="YouTube Sans"/>
              </a:rPr>
              <a:t>/Profiler</a:t>
            </a:r>
          </a:p>
          <a:p>
            <a:pPr lvl="1"/>
            <a:r>
              <a:rPr lang="ru-RU" dirty="0">
                <a:latin typeface="YouTube Sans"/>
              </a:rPr>
              <a:t>Комп’ютери виконують мільйони операцій на секунду, і отримання інформації про кожну виконану інструкцію буде дуже повільним</a:t>
            </a:r>
            <a:endParaRPr lang="uk-UA" dirty="0">
              <a:latin typeface="YouTube Sans"/>
            </a:endParaRPr>
          </a:p>
          <a:p>
            <a:r>
              <a:rPr lang="ru-RU" dirty="0">
                <a:latin typeface="YouTube Sans"/>
              </a:rPr>
              <a:t>Теперішні профайлери є «статистичними»</a:t>
            </a:r>
            <a:endParaRPr lang="uk-UA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Періодично (раз на </a:t>
            </a:r>
            <a:r>
              <a:rPr lang="en-US" dirty="0">
                <a:latin typeface="YouTube Sans"/>
              </a:rPr>
              <a:t>1ms</a:t>
            </a:r>
            <a:r>
              <a:rPr lang="ru-RU" dirty="0">
                <a:latin typeface="YouTube Sans"/>
              </a:rPr>
              <a:t>) вони зупиняють вашу програму та читають дані про те, як вона виконується в цей момент</a:t>
            </a:r>
            <a:endParaRPr lang="en-US" dirty="0">
              <a:latin typeface="YouTube Sans"/>
            </a:endParaRPr>
          </a:p>
          <a:p>
            <a:pPr lvl="2"/>
            <a:r>
              <a:rPr lang="uk-UA" dirty="0">
                <a:latin typeface="YouTube Sans"/>
              </a:rPr>
              <a:t>Ці дани зберігаються в </a:t>
            </a:r>
            <a:r>
              <a:rPr lang="en-US" b="1" dirty="0">
                <a:latin typeface="YouTube Sans"/>
              </a:rPr>
              <a:t>hardware registers/</a:t>
            </a:r>
            <a:r>
              <a:rPr lang="uk-UA" b="1" dirty="0">
                <a:latin typeface="YouTube Sans"/>
              </a:rPr>
              <a:t>регістрів</a:t>
            </a:r>
          </a:p>
          <a:p>
            <a:pPr lvl="1"/>
            <a:r>
              <a:rPr lang="ru-RU" dirty="0">
                <a:latin typeface="YouTube Sans"/>
              </a:rPr>
              <a:t>Потім вони відновлюють вашу програму та роблять те саме ще через 1</a:t>
            </a:r>
            <a:r>
              <a:rPr lang="en-US" dirty="0" err="1">
                <a:latin typeface="YouTube Sans"/>
              </a:rPr>
              <a:t>ms</a:t>
            </a:r>
            <a:endParaRPr lang="en-US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Через деякий час буде багато даних, які профайлер зможе </a:t>
            </a:r>
            <a:r>
              <a:rPr lang="uk-UA" dirty="0">
                <a:latin typeface="YouTube Sans"/>
              </a:rPr>
              <a:t>обробити, </a:t>
            </a:r>
            <a:r>
              <a:rPr lang="ru-RU" dirty="0">
                <a:latin typeface="YouTube Sans"/>
              </a:rPr>
              <a:t>щоб зрозуміти, як виконувався ваш код</a:t>
            </a:r>
          </a:p>
          <a:p>
            <a:r>
              <a:rPr lang="ru-RU" dirty="0">
                <a:latin typeface="YouTube Sans"/>
              </a:rPr>
              <a:t>Оскільки профайлери працюють таким чином, вони не є 100% точними, але зазвичай ми можемо зрозуміти, як правильно інтерпретувати дані</a:t>
            </a:r>
            <a:endParaRPr lang="en-US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147885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E06E0-0A4D-4E32-12D3-045026365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Інструменти профілювання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F9E0A-161B-2559-20F4-8B9798DA5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663439"/>
          </a:xfrm>
        </p:spPr>
        <p:txBody>
          <a:bodyPr/>
          <a:lstStyle/>
          <a:p>
            <a:r>
              <a:rPr lang="ru-RU" dirty="0">
                <a:latin typeface="YouTube Sans"/>
              </a:rPr>
              <a:t>Ми можемо використовувати багато профайлерів</a:t>
            </a:r>
            <a:r>
              <a:rPr lang="en-US" dirty="0">
                <a:latin typeface="YouTube Sans"/>
              </a:rPr>
              <a:t>:</a:t>
            </a:r>
          </a:p>
          <a:p>
            <a:pPr lvl="1"/>
            <a:r>
              <a:rPr lang="en-US" dirty="0">
                <a:latin typeface="YouTube Sans"/>
              </a:rPr>
              <a:t>Visual Studio Profiler</a:t>
            </a:r>
          </a:p>
          <a:p>
            <a:pPr lvl="1"/>
            <a:r>
              <a:rPr lang="en-US" dirty="0">
                <a:latin typeface="YouTube Sans"/>
              </a:rPr>
              <a:t>AMD </a:t>
            </a:r>
            <a:r>
              <a:rPr lang="en-US" dirty="0" err="1">
                <a:latin typeface="YouTube Sans"/>
              </a:rPr>
              <a:t>uProf</a:t>
            </a:r>
            <a:r>
              <a:rPr lang="en-US" dirty="0">
                <a:latin typeface="YouTube Sans"/>
              </a:rPr>
              <a:t> (</a:t>
            </a:r>
            <a:r>
              <a:rPr lang="uk-UA" dirty="0">
                <a:latin typeface="YouTube Sans"/>
              </a:rPr>
              <a:t>лише </a:t>
            </a:r>
            <a:r>
              <a:rPr lang="en-US" dirty="0">
                <a:latin typeface="YouTube Sans"/>
              </a:rPr>
              <a:t>AMD CPUs)</a:t>
            </a:r>
          </a:p>
          <a:p>
            <a:pPr lvl="1"/>
            <a:r>
              <a:rPr lang="en-US" dirty="0">
                <a:latin typeface="YouTube Sans"/>
              </a:rPr>
              <a:t>Intel </a:t>
            </a:r>
            <a:r>
              <a:rPr lang="en-US" dirty="0" err="1">
                <a:latin typeface="YouTube Sans"/>
              </a:rPr>
              <a:t>VTune</a:t>
            </a:r>
            <a:r>
              <a:rPr lang="en-US" dirty="0">
                <a:latin typeface="YouTube Sans"/>
              </a:rPr>
              <a:t> (</a:t>
            </a:r>
            <a:r>
              <a:rPr lang="uk-UA" dirty="0">
                <a:latin typeface="YouTube Sans"/>
              </a:rPr>
              <a:t>лише </a:t>
            </a:r>
            <a:r>
              <a:rPr lang="en-US" dirty="0">
                <a:latin typeface="YouTube Sans"/>
              </a:rPr>
              <a:t>Intel CPUs)</a:t>
            </a:r>
          </a:p>
          <a:p>
            <a:pPr lvl="1"/>
            <a:r>
              <a:rPr lang="en-US" dirty="0">
                <a:latin typeface="YouTube Sans"/>
              </a:rPr>
              <a:t>… </a:t>
            </a:r>
          </a:p>
          <a:p>
            <a:r>
              <a:rPr lang="uk-UA" dirty="0">
                <a:latin typeface="YouTube Sans"/>
              </a:rPr>
              <a:t>Я буду застосовувати </a:t>
            </a:r>
            <a:r>
              <a:rPr lang="en-US" dirty="0">
                <a:latin typeface="YouTube Sans"/>
              </a:rPr>
              <a:t>Visual Studio Profiler </a:t>
            </a:r>
            <a:r>
              <a:rPr lang="uk-UA" dirty="0">
                <a:latin typeface="YouTube Sans"/>
              </a:rPr>
              <a:t>та </a:t>
            </a:r>
            <a:r>
              <a:rPr lang="en-US" dirty="0">
                <a:latin typeface="YouTube Sans"/>
              </a:rPr>
              <a:t>AMD </a:t>
            </a:r>
            <a:r>
              <a:rPr lang="en-US" dirty="0" err="1">
                <a:latin typeface="YouTube Sans"/>
              </a:rPr>
              <a:t>uProf</a:t>
            </a:r>
            <a:r>
              <a:rPr lang="en-US" dirty="0">
                <a:latin typeface="YouTube Sans"/>
              </a:rPr>
              <a:t>, </a:t>
            </a:r>
            <a:r>
              <a:rPr lang="uk-UA" dirty="0">
                <a:latin typeface="YouTube Sans"/>
              </a:rPr>
              <a:t>але також буду пояснювати як </a:t>
            </a:r>
            <a:r>
              <a:rPr lang="en-US" dirty="0">
                <a:latin typeface="YouTube Sans"/>
              </a:rPr>
              <a:t>Intel </a:t>
            </a:r>
            <a:r>
              <a:rPr lang="en-US" dirty="0" err="1">
                <a:latin typeface="YouTube Sans"/>
              </a:rPr>
              <a:t>VTune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працює, та подібності між ним та </a:t>
            </a:r>
            <a:r>
              <a:rPr lang="en-US" dirty="0">
                <a:latin typeface="YouTube Sans"/>
              </a:rPr>
              <a:t>AMD </a:t>
            </a:r>
            <a:r>
              <a:rPr lang="en-US" dirty="0" err="1">
                <a:latin typeface="YouTube Sans"/>
              </a:rPr>
              <a:t>uProf</a:t>
            </a:r>
            <a:endParaRPr lang="en-US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2833613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r>
              <a:rPr lang="en-US" dirty="0"/>
              <a:t>Queue Live Coding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021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702D9-2A7A-B7E1-163F-5386CA2E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Результат Профілювання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D2982-3647-BFD7-BA53-8B2D7F50F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YouTube Sans"/>
              </a:rPr>
              <a:t>Ми побачили багато даних, отриманих у результаті профілювання, багато з яких для нас є незрозумілими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Нашою найповільнішою функцією є </a:t>
            </a:r>
            <a:r>
              <a:rPr lang="en-US" dirty="0" err="1">
                <a:latin typeface="YouTube Sans"/>
              </a:rPr>
              <a:t>DrawTriangle</a:t>
            </a:r>
            <a:r>
              <a:rPr lang="en-US" dirty="0">
                <a:latin typeface="YouTube Sans"/>
              </a:rPr>
              <a:t>, </a:t>
            </a:r>
            <a:r>
              <a:rPr lang="uk-UA" dirty="0">
                <a:latin typeface="YouTube Sans"/>
              </a:rPr>
              <a:t>решта програми неважлива, і нам не потрібно на ній тепер зосереджуватися</a:t>
            </a:r>
            <a:endParaRPr lang="en-US" dirty="0">
              <a:latin typeface="YouTube Sans"/>
            </a:endParaRPr>
          </a:p>
          <a:p>
            <a:r>
              <a:rPr lang="ru-RU" dirty="0">
                <a:latin typeface="YouTube Sans"/>
              </a:rPr>
              <a:t>Було кілька лічильників, які ми хочемо краще зрозуміти:</a:t>
            </a:r>
            <a:endParaRPr lang="en-US" dirty="0">
              <a:latin typeface="YouTube Sans"/>
            </a:endParaRPr>
          </a:p>
          <a:p>
            <a:pPr lvl="1"/>
            <a:r>
              <a:rPr lang="en-US" dirty="0">
                <a:latin typeface="YouTube Sans"/>
              </a:rPr>
              <a:t>CPI, IPC (</a:t>
            </a:r>
            <a:r>
              <a:rPr lang="uk-UA" dirty="0">
                <a:latin typeface="YouTube Sans"/>
              </a:rPr>
              <a:t>чому результат був червоним)</a:t>
            </a:r>
            <a:endParaRPr lang="en-US" dirty="0">
              <a:latin typeface="YouTube Sans"/>
            </a:endParaRPr>
          </a:p>
          <a:p>
            <a:pPr lvl="1"/>
            <a:r>
              <a:rPr lang="en-US" dirty="0">
                <a:latin typeface="YouTube Sans"/>
              </a:rPr>
              <a:t>STLI_OTHER</a:t>
            </a:r>
          </a:p>
          <a:p>
            <a:pPr lvl="1"/>
            <a:r>
              <a:rPr lang="en-US" dirty="0">
                <a:latin typeface="YouTube Sans"/>
              </a:rPr>
              <a:t>RETIRED_BR_INSTR, RETIRED_BR_INST_MISP, …</a:t>
            </a:r>
          </a:p>
          <a:p>
            <a:pPr lvl="1"/>
            <a:r>
              <a:rPr lang="en-US" dirty="0">
                <a:latin typeface="YouTube Sans"/>
              </a:rPr>
              <a:t>L1_DC_ACCESSES</a:t>
            </a:r>
            <a:r>
              <a:rPr lang="uk-UA" dirty="0">
                <a:latin typeface="YouTube Sans"/>
              </a:rPr>
              <a:t>,</a:t>
            </a:r>
            <a:r>
              <a:rPr lang="en-US" dirty="0">
                <a:latin typeface="YouTube Sans"/>
              </a:rPr>
              <a:t> L1_DC_MISSES</a:t>
            </a:r>
            <a:r>
              <a:rPr lang="uk-UA" dirty="0">
                <a:latin typeface="YouTube Sans"/>
              </a:rPr>
              <a:t>, </a:t>
            </a:r>
            <a:r>
              <a:rPr lang="en-US" dirty="0">
                <a:latin typeface="YouTube Sans"/>
              </a:rPr>
              <a:t>...</a:t>
            </a:r>
          </a:p>
          <a:p>
            <a:pPr lvl="1"/>
            <a:endParaRPr lang="en-US" dirty="0">
              <a:latin typeface="YouTube San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9D4CBE-0069-131D-D51C-63F20C0A95B9}"/>
              </a:ext>
            </a:extLst>
          </p:cNvPr>
          <p:cNvSpPr/>
          <p:nvPr/>
        </p:nvSpPr>
        <p:spPr>
          <a:xfrm>
            <a:off x="1744578" y="3429000"/>
            <a:ext cx="4120817" cy="85424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76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719F6-A403-33B6-F476-E2A237952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Конвеєр команд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FE2FD-4F4E-8817-9B67-31A099F9C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b="1" dirty="0">
                <a:latin typeface="YouTube Sans"/>
              </a:rPr>
              <a:t>Конвеєр інструкцій</a:t>
            </a:r>
            <a:r>
              <a:rPr lang="en-US" b="1" dirty="0">
                <a:latin typeface="YouTube Sans"/>
              </a:rPr>
              <a:t>/Instruction Pipelining</a:t>
            </a:r>
            <a:r>
              <a:rPr lang="uk-UA" b="1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— це метод прискорення виконання інструкції, при якому виконання інструкції поділяється на менші частини</a:t>
            </a:r>
            <a:r>
              <a:rPr lang="en-US" dirty="0">
                <a:latin typeface="YouTube Sans"/>
              </a:rPr>
              <a:t>;</a:t>
            </a:r>
            <a:r>
              <a:rPr lang="uk-UA" dirty="0">
                <a:latin typeface="YouTube Sans"/>
              </a:rPr>
              <a:t> ці частини можемо розпаралелювати між інструкціями</a:t>
            </a:r>
            <a:endParaRPr lang="uk-UA" b="1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Менші частини, на які ми розбиваємо наше виконання, називаються </a:t>
            </a:r>
            <a:r>
              <a:rPr lang="ru-RU" b="1" dirty="0">
                <a:latin typeface="YouTube Sans"/>
              </a:rPr>
              <a:t>стадії конвеєра</a:t>
            </a:r>
            <a:r>
              <a:rPr lang="en-US" b="1" dirty="0">
                <a:latin typeface="YouTube Sans"/>
              </a:rPr>
              <a:t>/pipeline stages</a:t>
            </a:r>
          </a:p>
          <a:p>
            <a:r>
              <a:rPr lang="uk-UA" dirty="0">
                <a:latin typeface="YouTube Sans"/>
              </a:rPr>
              <a:t>Ми вже знаємо, що інструкції мають різні стадії виконання</a:t>
            </a:r>
            <a:r>
              <a:rPr lang="en-US" dirty="0">
                <a:latin typeface="YouTube Sans"/>
              </a:rPr>
              <a:t>:</a:t>
            </a:r>
          </a:p>
          <a:p>
            <a:pPr lvl="1"/>
            <a:r>
              <a:rPr lang="uk-UA" dirty="0">
                <a:latin typeface="YouTube Sans"/>
              </a:rPr>
              <a:t>Отримання інструкцій</a:t>
            </a:r>
            <a:r>
              <a:rPr lang="en-US" dirty="0">
                <a:latin typeface="YouTube Sans"/>
              </a:rPr>
              <a:t>/Instruction Fetching</a:t>
            </a:r>
          </a:p>
          <a:p>
            <a:pPr lvl="1"/>
            <a:r>
              <a:rPr lang="uk-UA" dirty="0">
                <a:latin typeface="YouTube Sans"/>
              </a:rPr>
              <a:t>Дешифратор інструкцій</a:t>
            </a:r>
            <a:r>
              <a:rPr lang="en-US" dirty="0">
                <a:latin typeface="YouTube Sans"/>
              </a:rPr>
              <a:t>/Instruction Decoding</a:t>
            </a:r>
          </a:p>
          <a:p>
            <a:pPr lvl="1"/>
            <a:r>
              <a:rPr lang="uk-UA" dirty="0">
                <a:latin typeface="YouTube Sans"/>
              </a:rPr>
              <a:t>Вибірка параметрів</a:t>
            </a:r>
            <a:r>
              <a:rPr lang="en-US" dirty="0">
                <a:latin typeface="YouTube Sans"/>
              </a:rPr>
              <a:t>/Parameter fetching </a:t>
            </a:r>
          </a:p>
          <a:p>
            <a:pPr lvl="1"/>
            <a:r>
              <a:rPr lang="uk-UA" dirty="0">
                <a:latin typeface="YouTube Sans"/>
              </a:rPr>
              <a:t>Виконання інструкції</a:t>
            </a:r>
            <a:r>
              <a:rPr lang="en-US" dirty="0">
                <a:latin typeface="YouTube Sans"/>
              </a:rPr>
              <a:t>/Instruction Execution</a:t>
            </a:r>
          </a:p>
          <a:p>
            <a:pPr lvl="1"/>
            <a:r>
              <a:rPr lang="uk-UA" dirty="0">
                <a:latin typeface="YouTube Sans"/>
              </a:rPr>
              <a:t>Пам'ять/Реєстр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або </a:t>
            </a:r>
            <a:r>
              <a:rPr lang="en-US" dirty="0">
                <a:latin typeface="YouTube Sans"/>
              </a:rPr>
              <a:t>Memory/Register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E151B9-1B97-5604-2A27-2BEAB271D336}"/>
              </a:ext>
            </a:extLst>
          </p:cNvPr>
          <p:cNvSpPr/>
          <p:nvPr/>
        </p:nvSpPr>
        <p:spPr>
          <a:xfrm>
            <a:off x="1726531" y="3663616"/>
            <a:ext cx="4012531" cy="147988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EEF78A-4A3C-23A0-12D5-D97B9935FBBC}"/>
              </a:ext>
            </a:extLst>
          </p:cNvPr>
          <p:cNvSpPr txBox="1"/>
          <p:nvPr/>
        </p:nvSpPr>
        <p:spPr>
          <a:xfrm>
            <a:off x="6096000" y="4080392"/>
            <a:ext cx="3519237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Всі ці частини виконання можуть бути різними стадіями конвеєра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178276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A9DC8-6FF4-C86D-FD28-86A6AB26D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Немає конвеєра команд</a:t>
            </a:r>
            <a:endParaRPr lang="en-US" dirty="0">
              <a:latin typeface="YouTube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71117-D6D2-EC89-AEB4-02B66591D057}"/>
              </a:ext>
            </a:extLst>
          </p:cNvPr>
          <p:cNvSpPr txBox="1"/>
          <p:nvPr/>
        </p:nvSpPr>
        <p:spPr>
          <a:xfrm>
            <a:off x="4398101" y="5606715"/>
            <a:ext cx="246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Цикл</a:t>
            </a:r>
            <a:r>
              <a:rPr lang="en-US" dirty="0">
                <a:latin typeface="YouTube Sans"/>
              </a:rPr>
              <a:t>/Cycle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728A75-AF3D-D192-4D1E-746A972248A4}"/>
                  </a:ext>
                </a:extLst>
              </p:cNvPr>
              <p:cNvSpPr txBox="1"/>
              <p:nvPr/>
            </p:nvSpPr>
            <p:spPr>
              <a:xfrm>
                <a:off x="3271146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728A75-AF3D-D192-4D1E-746A97224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146" y="5083342"/>
                <a:ext cx="31282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481DFD-68A0-6E6A-1ED5-55DDA5A1D103}"/>
                  </a:ext>
                </a:extLst>
              </p:cNvPr>
              <p:cNvSpPr txBox="1"/>
              <p:nvPr/>
            </p:nvSpPr>
            <p:spPr>
              <a:xfrm>
                <a:off x="3784493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481DFD-68A0-6E6A-1ED5-55DDA5A1D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493" y="5083342"/>
                <a:ext cx="31282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15BDFD-C102-890B-24A1-8D737240F9CC}"/>
                  </a:ext>
                </a:extLst>
              </p:cNvPr>
              <p:cNvSpPr txBox="1"/>
              <p:nvPr/>
            </p:nvSpPr>
            <p:spPr>
              <a:xfrm>
                <a:off x="4297840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15BDFD-C102-890B-24A1-8D737240F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840" y="5083342"/>
                <a:ext cx="3128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2EC3BC-E6F4-B10F-B4AB-906AC8F1550E}"/>
                  </a:ext>
                </a:extLst>
              </p:cNvPr>
              <p:cNvSpPr txBox="1"/>
              <p:nvPr/>
            </p:nvSpPr>
            <p:spPr>
              <a:xfrm>
                <a:off x="4811187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2EC3BC-E6F4-B10F-B4AB-906AC8F15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187" y="5083342"/>
                <a:ext cx="3128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0B4F39-13F4-A4BF-23FF-6FF47C2338BD}"/>
                  </a:ext>
                </a:extLst>
              </p:cNvPr>
              <p:cNvSpPr txBox="1"/>
              <p:nvPr/>
            </p:nvSpPr>
            <p:spPr>
              <a:xfrm>
                <a:off x="5324534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0B4F39-13F4-A4BF-23FF-6FF47C233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534" y="5083342"/>
                <a:ext cx="31282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37845B-7EE1-C076-01C2-2B1A0B3988F8}"/>
                  </a:ext>
                </a:extLst>
              </p:cNvPr>
              <p:cNvSpPr txBox="1"/>
              <p:nvPr/>
            </p:nvSpPr>
            <p:spPr>
              <a:xfrm>
                <a:off x="5837881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37845B-7EE1-C076-01C2-2B1A0B398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881" y="5083342"/>
                <a:ext cx="31282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C48090-DBA5-35B8-EA7F-23A5C7745106}"/>
                  </a:ext>
                </a:extLst>
              </p:cNvPr>
              <p:cNvSpPr txBox="1"/>
              <p:nvPr/>
            </p:nvSpPr>
            <p:spPr>
              <a:xfrm>
                <a:off x="6351228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C48090-DBA5-35B8-EA7F-23A5C7745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228" y="5083342"/>
                <a:ext cx="31282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073E1E-F801-9169-5BBC-EF61D0C21012}"/>
                  </a:ext>
                </a:extLst>
              </p:cNvPr>
              <p:cNvSpPr txBox="1"/>
              <p:nvPr/>
            </p:nvSpPr>
            <p:spPr>
              <a:xfrm>
                <a:off x="6864575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073E1E-F801-9169-5BBC-EF61D0C21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4575" y="5083342"/>
                <a:ext cx="3128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50E22E3-86AB-BF59-DC41-4B4A055EFBB9}"/>
              </a:ext>
            </a:extLst>
          </p:cNvPr>
          <p:cNvSpPr txBox="1"/>
          <p:nvPr/>
        </p:nvSpPr>
        <p:spPr>
          <a:xfrm>
            <a:off x="204537" y="209064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Instruction Fetching: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89CE96-2F4B-2D5F-EB37-6085489EF577}"/>
              </a:ext>
            </a:extLst>
          </p:cNvPr>
          <p:cNvSpPr txBox="1"/>
          <p:nvPr/>
        </p:nvSpPr>
        <p:spPr>
          <a:xfrm>
            <a:off x="204537" y="261598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Instruction Decoding: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0EA1C9-C98B-FC37-3672-2A9203C20AF9}"/>
              </a:ext>
            </a:extLst>
          </p:cNvPr>
          <p:cNvSpPr txBox="1"/>
          <p:nvPr/>
        </p:nvSpPr>
        <p:spPr>
          <a:xfrm>
            <a:off x="204537" y="314132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Parameter Fetching: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CC2D89-0204-3CAE-79BA-0031B544D89F}"/>
              </a:ext>
            </a:extLst>
          </p:cNvPr>
          <p:cNvSpPr txBox="1"/>
          <p:nvPr/>
        </p:nvSpPr>
        <p:spPr>
          <a:xfrm>
            <a:off x="204537" y="366666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Instruction Execution: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5C9518-6316-B968-3E3F-12323F129E90}"/>
              </a:ext>
            </a:extLst>
          </p:cNvPr>
          <p:cNvSpPr txBox="1"/>
          <p:nvPr/>
        </p:nvSpPr>
        <p:spPr>
          <a:xfrm>
            <a:off x="204537" y="419200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Memory/Register Write: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98D408-C868-0857-E083-2A8A5DE4DA8E}"/>
              </a:ext>
            </a:extLst>
          </p:cNvPr>
          <p:cNvSpPr txBox="1"/>
          <p:nvPr/>
        </p:nvSpPr>
        <p:spPr>
          <a:xfrm>
            <a:off x="3271145" y="209064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B14996-AAE9-011D-8620-8353EBF37F2F}"/>
              </a:ext>
            </a:extLst>
          </p:cNvPr>
          <p:cNvSpPr txBox="1"/>
          <p:nvPr/>
        </p:nvSpPr>
        <p:spPr>
          <a:xfrm>
            <a:off x="3784493" y="261598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F1CD50-1531-5D8E-6A9A-150CDB62B78F}"/>
              </a:ext>
            </a:extLst>
          </p:cNvPr>
          <p:cNvSpPr txBox="1"/>
          <p:nvPr/>
        </p:nvSpPr>
        <p:spPr>
          <a:xfrm>
            <a:off x="4297840" y="314132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A30F53-1213-24D5-CA8A-13171D5FA00D}"/>
              </a:ext>
            </a:extLst>
          </p:cNvPr>
          <p:cNvSpPr txBox="1"/>
          <p:nvPr/>
        </p:nvSpPr>
        <p:spPr>
          <a:xfrm>
            <a:off x="4811187" y="366666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0BE1A3-849F-EBAB-2A3E-68A7E777610D}"/>
              </a:ext>
            </a:extLst>
          </p:cNvPr>
          <p:cNvSpPr txBox="1"/>
          <p:nvPr/>
        </p:nvSpPr>
        <p:spPr>
          <a:xfrm>
            <a:off x="5318517" y="419200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DAC2066-1212-D0F7-A12A-1EBE43FF34DE}"/>
              </a:ext>
            </a:extLst>
          </p:cNvPr>
          <p:cNvSpPr txBox="1"/>
          <p:nvPr/>
        </p:nvSpPr>
        <p:spPr>
          <a:xfrm>
            <a:off x="5837878" y="2090006"/>
            <a:ext cx="312821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6CB811-A321-C040-EC7B-DC9151664DC3}"/>
              </a:ext>
            </a:extLst>
          </p:cNvPr>
          <p:cNvSpPr txBox="1"/>
          <p:nvPr/>
        </p:nvSpPr>
        <p:spPr>
          <a:xfrm>
            <a:off x="6351225" y="2621518"/>
            <a:ext cx="312821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1F89ED-963B-3F1C-A25A-EC3008DAB190}"/>
              </a:ext>
            </a:extLst>
          </p:cNvPr>
          <p:cNvSpPr txBox="1"/>
          <p:nvPr/>
        </p:nvSpPr>
        <p:spPr>
          <a:xfrm>
            <a:off x="6858555" y="3136966"/>
            <a:ext cx="312821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B963945-EFDB-2F00-D2E1-AD54975D9170}"/>
                  </a:ext>
                </a:extLst>
              </p:cNvPr>
              <p:cNvSpPr txBox="1"/>
              <p:nvPr/>
            </p:nvSpPr>
            <p:spPr>
              <a:xfrm>
                <a:off x="7377922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B963945-EFDB-2F00-D2E1-AD54975D9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922" y="5083342"/>
                <a:ext cx="31282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42BE5B2-750B-892D-D217-865ACED4F631}"/>
                  </a:ext>
                </a:extLst>
              </p:cNvPr>
              <p:cNvSpPr txBox="1"/>
              <p:nvPr/>
            </p:nvSpPr>
            <p:spPr>
              <a:xfrm>
                <a:off x="7891269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42BE5B2-750B-892D-D217-865ACED4F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1269" y="5083342"/>
                <a:ext cx="31282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9E93BADA-C4A6-D404-2BC4-539B00CDE0A5}"/>
              </a:ext>
            </a:extLst>
          </p:cNvPr>
          <p:cNvSpPr txBox="1"/>
          <p:nvPr/>
        </p:nvSpPr>
        <p:spPr>
          <a:xfrm>
            <a:off x="7377922" y="3666664"/>
            <a:ext cx="312821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BA7EA20-483C-A578-71A3-47C25B2CA213}"/>
              </a:ext>
            </a:extLst>
          </p:cNvPr>
          <p:cNvSpPr txBox="1"/>
          <p:nvPr/>
        </p:nvSpPr>
        <p:spPr>
          <a:xfrm>
            <a:off x="7891268" y="4192004"/>
            <a:ext cx="312821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E372FA6-682F-91A3-B23C-603E7800C3CE}"/>
              </a:ext>
            </a:extLst>
          </p:cNvPr>
          <p:cNvSpPr txBox="1"/>
          <p:nvPr/>
        </p:nvSpPr>
        <p:spPr>
          <a:xfrm>
            <a:off x="8768126" y="1936637"/>
            <a:ext cx="2053385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За 10 циклів нам вдалося виконати лише 2 інструкції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3255031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50" grpId="0" animBg="1"/>
      <p:bldP spid="51" grpId="0" animBg="1"/>
      <p:bldP spid="52" grpId="0" animBg="1"/>
      <p:bldP spid="59" grpId="0" animBg="1"/>
      <p:bldP spid="60" grpId="0" animBg="1"/>
      <p:bldP spid="6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A9DC8-6FF4-C86D-FD28-86A6AB26D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Конвеєр команд</a:t>
            </a:r>
            <a:endParaRPr lang="en-US" dirty="0">
              <a:latin typeface="YouTube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71117-D6D2-EC89-AEB4-02B66591D057}"/>
              </a:ext>
            </a:extLst>
          </p:cNvPr>
          <p:cNvSpPr txBox="1"/>
          <p:nvPr/>
        </p:nvSpPr>
        <p:spPr>
          <a:xfrm>
            <a:off x="4398101" y="5606715"/>
            <a:ext cx="246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Цикл</a:t>
            </a:r>
            <a:r>
              <a:rPr lang="en-US" dirty="0">
                <a:latin typeface="YouTube Sans"/>
              </a:rPr>
              <a:t>/Cycle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728A75-AF3D-D192-4D1E-746A972248A4}"/>
                  </a:ext>
                </a:extLst>
              </p:cNvPr>
              <p:cNvSpPr txBox="1"/>
              <p:nvPr/>
            </p:nvSpPr>
            <p:spPr>
              <a:xfrm>
                <a:off x="3271146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728A75-AF3D-D192-4D1E-746A97224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146" y="5083342"/>
                <a:ext cx="31282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481DFD-68A0-6E6A-1ED5-55DDA5A1D103}"/>
                  </a:ext>
                </a:extLst>
              </p:cNvPr>
              <p:cNvSpPr txBox="1"/>
              <p:nvPr/>
            </p:nvSpPr>
            <p:spPr>
              <a:xfrm>
                <a:off x="3784493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481DFD-68A0-6E6A-1ED5-55DDA5A1D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493" y="5083342"/>
                <a:ext cx="31282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15BDFD-C102-890B-24A1-8D737240F9CC}"/>
                  </a:ext>
                </a:extLst>
              </p:cNvPr>
              <p:cNvSpPr txBox="1"/>
              <p:nvPr/>
            </p:nvSpPr>
            <p:spPr>
              <a:xfrm>
                <a:off x="4297840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15BDFD-C102-890B-24A1-8D737240F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840" y="5083342"/>
                <a:ext cx="3128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2EC3BC-E6F4-B10F-B4AB-906AC8F1550E}"/>
                  </a:ext>
                </a:extLst>
              </p:cNvPr>
              <p:cNvSpPr txBox="1"/>
              <p:nvPr/>
            </p:nvSpPr>
            <p:spPr>
              <a:xfrm>
                <a:off x="4811187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2EC3BC-E6F4-B10F-B4AB-906AC8F15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187" y="5083342"/>
                <a:ext cx="3128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0B4F39-13F4-A4BF-23FF-6FF47C2338BD}"/>
                  </a:ext>
                </a:extLst>
              </p:cNvPr>
              <p:cNvSpPr txBox="1"/>
              <p:nvPr/>
            </p:nvSpPr>
            <p:spPr>
              <a:xfrm>
                <a:off x="5324534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0B4F39-13F4-A4BF-23FF-6FF47C233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534" y="5083342"/>
                <a:ext cx="31282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37845B-7EE1-C076-01C2-2B1A0B3988F8}"/>
                  </a:ext>
                </a:extLst>
              </p:cNvPr>
              <p:cNvSpPr txBox="1"/>
              <p:nvPr/>
            </p:nvSpPr>
            <p:spPr>
              <a:xfrm>
                <a:off x="5837881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37845B-7EE1-C076-01C2-2B1A0B398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881" y="5083342"/>
                <a:ext cx="31282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C48090-DBA5-35B8-EA7F-23A5C7745106}"/>
                  </a:ext>
                </a:extLst>
              </p:cNvPr>
              <p:cNvSpPr txBox="1"/>
              <p:nvPr/>
            </p:nvSpPr>
            <p:spPr>
              <a:xfrm>
                <a:off x="6351228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C48090-DBA5-35B8-EA7F-23A5C7745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228" y="5083342"/>
                <a:ext cx="31282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073E1E-F801-9169-5BBC-EF61D0C21012}"/>
                  </a:ext>
                </a:extLst>
              </p:cNvPr>
              <p:cNvSpPr txBox="1"/>
              <p:nvPr/>
            </p:nvSpPr>
            <p:spPr>
              <a:xfrm>
                <a:off x="6864575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073E1E-F801-9169-5BBC-EF61D0C21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4575" y="5083342"/>
                <a:ext cx="3128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50E22E3-86AB-BF59-DC41-4B4A055EFBB9}"/>
              </a:ext>
            </a:extLst>
          </p:cNvPr>
          <p:cNvSpPr txBox="1"/>
          <p:nvPr/>
        </p:nvSpPr>
        <p:spPr>
          <a:xfrm>
            <a:off x="204537" y="209064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Instruction Fetching: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89CE96-2F4B-2D5F-EB37-6085489EF577}"/>
              </a:ext>
            </a:extLst>
          </p:cNvPr>
          <p:cNvSpPr txBox="1"/>
          <p:nvPr/>
        </p:nvSpPr>
        <p:spPr>
          <a:xfrm>
            <a:off x="204537" y="261598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Instruction Decoding: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0EA1C9-C98B-FC37-3672-2A9203C20AF9}"/>
              </a:ext>
            </a:extLst>
          </p:cNvPr>
          <p:cNvSpPr txBox="1"/>
          <p:nvPr/>
        </p:nvSpPr>
        <p:spPr>
          <a:xfrm>
            <a:off x="204537" y="314132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Parameter Fetching: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CC2D89-0204-3CAE-79BA-0031B544D89F}"/>
              </a:ext>
            </a:extLst>
          </p:cNvPr>
          <p:cNvSpPr txBox="1"/>
          <p:nvPr/>
        </p:nvSpPr>
        <p:spPr>
          <a:xfrm>
            <a:off x="204537" y="366666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Instruction Execution: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5C9518-6316-B968-3E3F-12323F129E90}"/>
              </a:ext>
            </a:extLst>
          </p:cNvPr>
          <p:cNvSpPr txBox="1"/>
          <p:nvPr/>
        </p:nvSpPr>
        <p:spPr>
          <a:xfrm>
            <a:off x="204537" y="419200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Memory/Register Write: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98D408-C868-0857-E083-2A8A5DE4DA8E}"/>
              </a:ext>
            </a:extLst>
          </p:cNvPr>
          <p:cNvSpPr txBox="1"/>
          <p:nvPr/>
        </p:nvSpPr>
        <p:spPr>
          <a:xfrm>
            <a:off x="3271145" y="209064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B14996-AAE9-011D-8620-8353EBF37F2F}"/>
              </a:ext>
            </a:extLst>
          </p:cNvPr>
          <p:cNvSpPr txBox="1"/>
          <p:nvPr/>
        </p:nvSpPr>
        <p:spPr>
          <a:xfrm>
            <a:off x="3784493" y="261598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F1CD50-1531-5D8E-6A9A-150CDB62B78F}"/>
              </a:ext>
            </a:extLst>
          </p:cNvPr>
          <p:cNvSpPr txBox="1"/>
          <p:nvPr/>
        </p:nvSpPr>
        <p:spPr>
          <a:xfrm>
            <a:off x="4297840" y="314132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A30F53-1213-24D5-CA8A-13171D5FA00D}"/>
              </a:ext>
            </a:extLst>
          </p:cNvPr>
          <p:cNvSpPr txBox="1"/>
          <p:nvPr/>
        </p:nvSpPr>
        <p:spPr>
          <a:xfrm>
            <a:off x="4811187" y="366666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0BE1A3-849F-EBAB-2A3E-68A7E777610D}"/>
              </a:ext>
            </a:extLst>
          </p:cNvPr>
          <p:cNvSpPr txBox="1"/>
          <p:nvPr/>
        </p:nvSpPr>
        <p:spPr>
          <a:xfrm>
            <a:off x="5318517" y="419200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04A9B5-1073-719D-8563-9B13399963E4}"/>
              </a:ext>
            </a:extLst>
          </p:cNvPr>
          <p:cNvSpPr txBox="1"/>
          <p:nvPr/>
        </p:nvSpPr>
        <p:spPr>
          <a:xfrm>
            <a:off x="3784492" y="2090644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BF2E31-C198-B147-6C89-8C92843CDE72}"/>
              </a:ext>
            </a:extLst>
          </p:cNvPr>
          <p:cNvSpPr txBox="1"/>
          <p:nvPr/>
        </p:nvSpPr>
        <p:spPr>
          <a:xfrm>
            <a:off x="4298400" y="2621518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6ADFDA-4198-51D5-F6EF-526340BBC8CD}"/>
              </a:ext>
            </a:extLst>
          </p:cNvPr>
          <p:cNvSpPr txBox="1"/>
          <p:nvPr/>
        </p:nvSpPr>
        <p:spPr>
          <a:xfrm>
            <a:off x="4811186" y="3146598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5BD1B5-3ABF-D848-C469-229603D5AE55}"/>
              </a:ext>
            </a:extLst>
          </p:cNvPr>
          <p:cNvSpPr txBox="1"/>
          <p:nvPr/>
        </p:nvSpPr>
        <p:spPr>
          <a:xfrm>
            <a:off x="5318517" y="3666664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5F29ED-FA4E-232F-BFFE-DD165B32B299}"/>
              </a:ext>
            </a:extLst>
          </p:cNvPr>
          <p:cNvSpPr txBox="1"/>
          <p:nvPr/>
        </p:nvSpPr>
        <p:spPr>
          <a:xfrm>
            <a:off x="5837881" y="4189354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EA2FF3-D44C-5F4F-A7FA-6E37FCF0F8BC}"/>
              </a:ext>
            </a:extLst>
          </p:cNvPr>
          <p:cNvSpPr txBox="1"/>
          <p:nvPr/>
        </p:nvSpPr>
        <p:spPr>
          <a:xfrm>
            <a:off x="4297840" y="2090644"/>
            <a:ext cx="312821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02E129-883F-C8CB-9544-E3329C68E4B7}"/>
              </a:ext>
            </a:extLst>
          </p:cNvPr>
          <p:cNvSpPr txBox="1"/>
          <p:nvPr/>
        </p:nvSpPr>
        <p:spPr>
          <a:xfrm>
            <a:off x="4811185" y="2615984"/>
            <a:ext cx="312821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44F3C0-A9A0-21EE-C1FA-E4D19292A800}"/>
              </a:ext>
            </a:extLst>
          </p:cNvPr>
          <p:cNvSpPr txBox="1"/>
          <p:nvPr/>
        </p:nvSpPr>
        <p:spPr>
          <a:xfrm>
            <a:off x="5318516" y="3140641"/>
            <a:ext cx="312821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914EA7-B6C0-5E75-F55F-43F18C9A0614}"/>
              </a:ext>
            </a:extLst>
          </p:cNvPr>
          <p:cNvSpPr txBox="1"/>
          <p:nvPr/>
        </p:nvSpPr>
        <p:spPr>
          <a:xfrm>
            <a:off x="5837880" y="3664014"/>
            <a:ext cx="312821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D874CE4-EC71-AAC1-A262-10F6D6DBBEE9}"/>
              </a:ext>
            </a:extLst>
          </p:cNvPr>
          <p:cNvSpPr txBox="1"/>
          <p:nvPr/>
        </p:nvSpPr>
        <p:spPr>
          <a:xfrm>
            <a:off x="6351227" y="4189012"/>
            <a:ext cx="312821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3B1D87-C2EE-3E5D-445F-CD20A1B30D4D}"/>
              </a:ext>
            </a:extLst>
          </p:cNvPr>
          <p:cNvSpPr txBox="1"/>
          <p:nvPr/>
        </p:nvSpPr>
        <p:spPr>
          <a:xfrm>
            <a:off x="4811185" y="2092611"/>
            <a:ext cx="312821" cy="3693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566212-3B2F-601A-52C9-358A3294B1D4}"/>
              </a:ext>
            </a:extLst>
          </p:cNvPr>
          <p:cNvSpPr txBox="1"/>
          <p:nvPr/>
        </p:nvSpPr>
        <p:spPr>
          <a:xfrm>
            <a:off x="5318516" y="2614618"/>
            <a:ext cx="312821" cy="3693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E37E74-5F96-F168-99E3-4ABA139F9927}"/>
              </a:ext>
            </a:extLst>
          </p:cNvPr>
          <p:cNvSpPr txBox="1"/>
          <p:nvPr/>
        </p:nvSpPr>
        <p:spPr>
          <a:xfrm>
            <a:off x="5837879" y="3139677"/>
            <a:ext cx="312821" cy="3693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04CCB39-9243-B221-7506-7DACE9A0A8FD}"/>
              </a:ext>
            </a:extLst>
          </p:cNvPr>
          <p:cNvSpPr txBox="1"/>
          <p:nvPr/>
        </p:nvSpPr>
        <p:spPr>
          <a:xfrm>
            <a:off x="6345210" y="3664014"/>
            <a:ext cx="312821" cy="3693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ED7ED2F-A7F0-4298-626E-CC6563701E1E}"/>
              </a:ext>
            </a:extLst>
          </p:cNvPr>
          <p:cNvSpPr txBox="1"/>
          <p:nvPr/>
        </p:nvSpPr>
        <p:spPr>
          <a:xfrm>
            <a:off x="6864575" y="4189012"/>
            <a:ext cx="312821" cy="3693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55C5DEC-BDB7-70ED-C479-4F10C6566BC6}"/>
              </a:ext>
            </a:extLst>
          </p:cNvPr>
          <p:cNvSpPr txBox="1"/>
          <p:nvPr/>
        </p:nvSpPr>
        <p:spPr>
          <a:xfrm>
            <a:off x="5318515" y="2088595"/>
            <a:ext cx="312821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1FB4CBE-30A3-6862-E70C-E26688C012E4}"/>
              </a:ext>
            </a:extLst>
          </p:cNvPr>
          <p:cNvSpPr txBox="1"/>
          <p:nvPr/>
        </p:nvSpPr>
        <p:spPr>
          <a:xfrm>
            <a:off x="5825847" y="2614018"/>
            <a:ext cx="312821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F89C27-7E6A-C7AE-F0B4-15E037466D57}"/>
              </a:ext>
            </a:extLst>
          </p:cNvPr>
          <p:cNvSpPr txBox="1"/>
          <p:nvPr/>
        </p:nvSpPr>
        <p:spPr>
          <a:xfrm>
            <a:off x="6351225" y="3146598"/>
            <a:ext cx="312821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A38716E-67B2-EBD3-C1DF-4FA50A41C04D}"/>
              </a:ext>
            </a:extLst>
          </p:cNvPr>
          <p:cNvSpPr txBox="1"/>
          <p:nvPr/>
        </p:nvSpPr>
        <p:spPr>
          <a:xfrm>
            <a:off x="6864574" y="3662989"/>
            <a:ext cx="312821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DAC2066-1212-D0F7-A12A-1EBE43FF34DE}"/>
              </a:ext>
            </a:extLst>
          </p:cNvPr>
          <p:cNvSpPr txBox="1"/>
          <p:nvPr/>
        </p:nvSpPr>
        <p:spPr>
          <a:xfrm>
            <a:off x="5837878" y="2090006"/>
            <a:ext cx="312821" cy="369332"/>
          </a:xfrm>
          <a:prstGeom prst="rect">
            <a:avLst/>
          </a:prstGeom>
          <a:solidFill>
            <a:srgbClr val="F808E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6CB811-A321-C040-EC7B-DC9151664DC3}"/>
              </a:ext>
            </a:extLst>
          </p:cNvPr>
          <p:cNvSpPr txBox="1"/>
          <p:nvPr/>
        </p:nvSpPr>
        <p:spPr>
          <a:xfrm>
            <a:off x="6351225" y="2621518"/>
            <a:ext cx="312821" cy="369332"/>
          </a:xfrm>
          <a:prstGeom prst="rect">
            <a:avLst/>
          </a:prstGeom>
          <a:solidFill>
            <a:srgbClr val="F808E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1F89ED-963B-3F1C-A25A-EC3008DAB190}"/>
              </a:ext>
            </a:extLst>
          </p:cNvPr>
          <p:cNvSpPr txBox="1"/>
          <p:nvPr/>
        </p:nvSpPr>
        <p:spPr>
          <a:xfrm>
            <a:off x="6858555" y="3136966"/>
            <a:ext cx="312821" cy="369332"/>
          </a:xfrm>
          <a:prstGeom prst="rect">
            <a:avLst/>
          </a:prstGeom>
          <a:solidFill>
            <a:srgbClr val="F808E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0C8022-032D-5665-58EC-8BF2566E4B31}"/>
              </a:ext>
            </a:extLst>
          </p:cNvPr>
          <p:cNvSpPr txBox="1"/>
          <p:nvPr/>
        </p:nvSpPr>
        <p:spPr>
          <a:xfrm>
            <a:off x="6351225" y="2096520"/>
            <a:ext cx="312821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9F1129C-42F4-B981-DF29-95D68C374B12}"/>
              </a:ext>
            </a:extLst>
          </p:cNvPr>
          <p:cNvSpPr txBox="1"/>
          <p:nvPr/>
        </p:nvSpPr>
        <p:spPr>
          <a:xfrm>
            <a:off x="6864010" y="2621518"/>
            <a:ext cx="312821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8477B72-3E7F-8233-3C9B-2A3D2D3B3BBA}"/>
              </a:ext>
            </a:extLst>
          </p:cNvPr>
          <p:cNvSpPr txBox="1"/>
          <p:nvPr/>
        </p:nvSpPr>
        <p:spPr>
          <a:xfrm>
            <a:off x="6858555" y="2094420"/>
            <a:ext cx="312821" cy="369332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783CA6D-CDA4-95F0-4612-27E9BCE0F178}"/>
              </a:ext>
            </a:extLst>
          </p:cNvPr>
          <p:cNvCxnSpPr/>
          <p:nvPr/>
        </p:nvCxnSpPr>
        <p:spPr>
          <a:xfrm>
            <a:off x="3271145" y="4806616"/>
            <a:ext cx="0" cy="21055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58E8E6A-B809-D0F3-307E-14AD2548F565}"/>
              </a:ext>
            </a:extLst>
          </p:cNvPr>
          <p:cNvCxnSpPr>
            <a:cxnSpLocks/>
          </p:cNvCxnSpPr>
          <p:nvPr/>
        </p:nvCxnSpPr>
        <p:spPr>
          <a:xfrm flipH="1">
            <a:off x="3271145" y="5017168"/>
            <a:ext cx="236019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022BEBC-EE1A-D64D-8B8A-B0B185FE62D0}"/>
              </a:ext>
            </a:extLst>
          </p:cNvPr>
          <p:cNvCxnSpPr/>
          <p:nvPr/>
        </p:nvCxnSpPr>
        <p:spPr>
          <a:xfrm>
            <a:off x="5631336" y="4806616"/>
            <a:ext cx="0" cy="21055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D2FB1CA-E7A7-9859-CC02-450C2A275DA2}"/>
              </a:ext>
            </a:extLst>
          </p:cNvPr>
          <p:cNvSpPr txBox="1"/>
          <p:nvPr/>
        </p:nvSpPr>
        <p:spPr>
          <a:xfrm>
            <a:off x="607595" y="4914900"/>
            <a:ext cx="2340142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Наша латентність ще дорівнює 5 циклам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1E75C6E4-3601-B32D-C9A2-16D44601D25C}"/>
              </a:ext>
            </a:extLst>
          </p:cNvPr>
          <p:cNvSpPr/>
          <p:nvPr/>
        </p:nvSpPr>
        <p:spPr>
          <a:xfrm>
            <a:off x="7471611" y="2088595"/>
            <a:ext cx="425671" cy="259168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32DB9B-1E59-4AE0-0D45-980B8AA7EF9A}"/>
              </a:ext>
            </a:extLst>
          </p:cNvPr>
          <p:cNvSpPr txBox="1"/>
          <p:nvPr/>
        </p:nvSpPr>
        <p:spPr>
          <a:xfrm>
            <a:off x="8103269" y="2510169"/>
            <a:ext cx="284803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Але ми виконали 4 інструкції за 7 циклів. Після початкової затримки наша пропускна здатність дорівнює до 1 інструкції на такт (5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x</a:t>
            </a:r>
            <a:r>
              <a:rPr lang="ru-RU" dirty="0">
                <a:solidFill>
                  <a:schemeClr val="bg1"/>
                </a:solidFill>
                <a:latin typeface="YouTube Sans"/>
              </a:rPr>
              <a:t> прискорень!)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330970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17" grpId="0" animBg="1"/>
      <p:bldP spid="18" grpId="0" animBg="1"/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3B599-54EF-4FC8-5361-AC95AD7E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Стадії конвеєра </a:t>
            </a:r>
            <a:r>
              <a:rPr lang="en-US" dirty="0">
                <a:latin typeface="YouTube Sans"/>
              </a:rPr>
              <a:t>– </a:t>
            </a:r>
            <a:r>
              <a:rPr lang="uk-UA" dirty="0">
                <a:latin typeface="YouTube Sans"/>
              </a:rPr>
              <a:t>залежності виконання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70713-91BD-D24F-5B5A-F4710D15E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391591" cy="4275971"/>
          </a:xfrm>
        </p:spPr>
        <p:txBody>
          <a:bodyPr>
            <a:normAutofit/>
          </a:bodyPr>
          <a:lstStyle/>
          <a:p>
            <a:r>
              <a:rPr lang="ru-RU" dirty="0">
                <a:latin typeface="YouTube Sans"/>
              </a:rPr>
              <a:t>Теоретично це звучить чудово, але що відбувається, коли 2 інструкції мають залежність між собою?</a:t>
            </a:r>
            <a:endParaRPr lang="en-US" dirty="0">
              <a:latin typeface="YouTube Sans"/>
            </a:endParaRPr>
          </a:p>
          <a:p>
            <a:r>
              <a:rPr lang="ru-RU" dirty="0">
                <a:latin typeface="YouTube Sans"/>
              </a:rPr>
              <a:t>Коли це трапляється, наш конвеєр має зупинятися та чекати результату інструкції A, перш ніж </a:t>
            </a:r>
            <a:r>
              <a:rPr lang="uk-UA" dirty="0">
                <a:latin typeface="YouTube Sans"/>
              </a:rPr>
              <a:t>Б</a:t>
            </a:r>
            <a:r>
              <a:rPr lang="ru-RU" dirty="0">
                <a:latin typeface="YouTube Sans"/>
              </a:rPr>
              <a:t> зможе пройти весь конвеєр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Б</a:t>
            </a:r>
            <a:r>
              <a:rPr lang="ru-RU" dirty="0">
                <a:latin typeface="YouTube Sans"/>
              </a:rPr>
              <a:t> ще може бути д</a:t>
            </a:r>
            <a:r>
              <a:rPr lang="uk-UA" dirty="0">
                <a:latin typeface="YouTube Sans"/>
              </a:rPr>
              <a:t>ешифратований</a:t>
            </a:r>
            <a:r>
              <a:rPr lang="ru-RU" dirty="0">
                <a:latin typeface="YouTube Sans"/>
              </a:rPr>
              <a:t>, але ми не можемо отримати всі параметри або виконати його</a:t>
            </a:r>
            <a:endParaRPr lang="en-US" dirty="0">
              <a:latin typeface="YouTube Sans"/>
            </a:endParaRPr>
          </a:p>
          <a:p>
            <a:r>
              <a:rPr lang="uk-UA" dirty="0">
                <a:latin typeface="YouTube Sans"/>
              </a:rPr>
              <a:t>Якщо ми зможемо зробити наш код менш залежним, ми уникнемо подібних випадків і отримаємо більшу пропускну здатність інструкцій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нашого </a:t>
            </a:r>
            <a:r>
              <a:rPr lang="en-US" dirty="0">
                <a:latin typeface="YouTube Sans"/>
              </a:rPr>
              <a:t>CPU</a:t>
            </a:r>
            <a:r>
              <a:rPr lang="uk-UA" dirty="0">
                <a:latin typeface="YouTube Sans"/>
              </a:rPr>
              <a:t>!</a:t>
            </a:r>
          </a:p>
          <a:p>
            <a:endParaRPr lang="en-US" dirty="0">
              <a:latin typeface="YouTube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7D8E82-51EB-B95D-988A-2FA68C3B6AF8}"/>
              </a:ext>
            </a:extLst>
          </p:cNvPr>
          <p:cNvSpPr txBox="1"/>
          <p:nvPr/>
        </p:nvSpPr>
        <p:spPr>
          <a:xfrm>
            <a:off x="8873290" y="1964147"/>
            <a:ext cx="13836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y = x + 1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4E1BC2-8EF6-2B7C-AE9D-900EDA779149}"/>
              </a:ext>
            </a:extLst>
          </p:cNvPr>
          <p:cNvSpPr txBox="1"/>
          <p:nvPr/>
        </p:nvSpPr>
        <p:spPr>
          <a:xfrm>
            <a:off x="8873290" y="2333479"/>
            <a:ext cx="13836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z = y + x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28080DE-87BF-41E4-9085-3E8765427761}"/>
              </a:ext>
            </a:extLst>
          </p:cNvPr>
          <p:cNvSpPr/>
          <p:nvPr/>
        </p:nvSpPr>
        <p:spPr>
          <a:xfrm>
            <a:off x="8873290" y="2024304"/>
            <a:ext cx="312820" cy="30917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27BBB3F-BE23-16AA-BB16-0B3DE1680E99}"/>
              </a:ext>
            </a:extLst>
          </p:cNvPr>
          <p:cNvSpPr/>
          <p:nvPr/>
        </p:nvSpPr>
        <p:spPr>
          <a:xfrm>
            <a:off x="9362574" y="2373949"/>
            <a:ext cx="312820" cy="30917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0AD2A5-70BD-E27A-1009-08AA7C6870D2}"/>
              </a:ext>
            </a:extLst>
          </p:cNvPr>
          <p:cNvSpPr txBox="1"/>
          <p:nvPr/>
        </p:nvSpPr>
        <p:spPr>
          <a:xfrm>
            <a:off x="7664116" y="2987923"/>
            <a:ext cx="2057400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Б</a:t>
            </a:r>
            <a:r>
              <a:rPr lang="ru-RU" dirty="0">
                <a:solidFill>
                  <a:schemeClr val="bg1"/>
                </a:solidFill>
                <a:latin typeface="YouTube Sans"/>
              </a:rPr>
              <a:t> залежить від результату 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82EB55-0ABF-469D-EB03-7D7717F65C05}"/>
              </a:ext>
            </a:extLst>
          </p:cNvPr>
          <p:cNvSpPr txBox="1"/>
          <p:nvPr/>
        </p:nvSpPr>
        <p:spPr>
          <a:xfrm>
            <a:off x="7002378" y="1958130"/>
            <a:ext cx="1945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Instruction 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F0BD0-CEBE-06ED-78B0-911AA73E3A89}"/>
              </a:ext>
            </a:extLst>
          </p:cNvPr>
          <p:cNvSpPr txBox="1"/>
          <p:nvPr/>
        </p:nvSpPr>
        <p:spPr>
          <a:xfrm>
            <a:off x="7002378" y="2333479"/>
            <a:ext cx="1945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Instruction </a:t>
            </a:r>
            <a:r>
              <a:rPr lang="uk-UA" dirty="0">
                <a:latin typeface="Consolas" panose="020B0609020204030204" pitchFamily="49" charset="0"/>
              </a:rPr>
              <a:t>Б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49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A9DC8-6FF4-C86D-FD28-86A6AB26D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Стадії конвеєра </a:t>
            </a:r>
            <a:r>
              <a:rPr lang="en-US" dirty="0">
                <a:latin typeface="YouTube Sans"/>
              </a:rPr>
              <a:t>– </a:t>
            </a:r>
            <a:r>
              <a:rPr lang="uk-UA" dirty="0">
                <a:latin typeface="YouTube Sans"/>
              </a:rPr>
              <a:t>залежності виконання</a:t>
            </a:r>
            <a:br>
              <a:rPr lang="en-US" dirty="0">
                <a:latin typeface="YouTube Sans"/>
              </a:rPr>
            </a:br>
            <a:endParaRPr lang="en-US" dirty="0">
              <a:latin typeface="YouTube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71117-D6D2-EC89-AEB4-02B66591D057}"/>
              </a:ext>
            </a:extLst>
          </p:cNvPr>
          <p:cNvSpPr txBox="1"/>
          <p:nvPr/>
        </p:nvSpPr>
        <p:spPr>
          <a:xfrm>
            <a:off x="4398101" y="5606715"/>
            <a:ext cx="246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Цикл</a:t>
            </a:r>
            <a:r>
              <a:rPr lang="en-US" dirty="0">
                <a:latin typeface="YouTube Sans"/>
              </a:rPr>
              <a:t>/Cycle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728A75-AF3D-D192-4D1E-746A972248A4}"/>
                  </a:ext>
                </a:extLst>
              </p:cNvPr>
              <p:cNvSpPr txBox="1"/>
              <p:nvPr/>
            </p:nvSpPr>
            <p:spPr>
              <a:xfrm>
                <a:off x="3271146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728A75-AF3D-D192-4D1E-746A97224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146" y="5083342"/>
                <a:ext cx="31282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481DFD-68A0-6E6A-1ED5-55DDA5A1D103}"/>
                  </a:ext>
                </a:extLst>
              </p:cNvPr>
              <p:cNvSpPr txBox="1"/>
              <p:nvPr/>
            </p:nvSpPr>
            <p:spPr>
              <a:xfrm>
                <a:off x="3784493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481DFD-68A0-6E6A-1ED5-55DDA5A1D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493" y="5083342"/>
                <a:ext cx="31282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15BDFD-C102-890B-24A1-8D737240F9CC}"/>
                  </a:ext>
                </a:extLst>
              </p:cNvPr>
              <p:cNvSpPr txBox="1"/>
              <p:nvPr/>
            </p:nvSpPr>
            <p:spPr>
              <a:xfrm>
                <a:off x="4297840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15BDFD-C102-890B-24A1-8D737240F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840" y="5083342"/>
                <a:ext cx="3128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2EC3BC-E6F4-B10F-B4AB-906AC8F1550E}"/>
                  </a:ext>
                </a:extLst>
              </p:cNvPr>
              <p:cNvSpPr txBox="1"/>
              <p:nvPr/>
            </p:nvSpPr>
            <p:spPr>
              <a:xfrm>
                <a:off x="4811187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2EC3BC-E6F4-B10F-B4AB-906AC8F15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187" y="5083342"/>
                <a:ext cx="3128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0B4F39-13F4-A4BF-23FF-6FF47C2338BD}"/>
                  </a:ext>
                </a:extLst>
              </p:cNvPr>
              <p:cNvSpPr txBox="1"/>
              <p:nvPr/>
            </p:nvSpPr>
            <p:spPr>
              <a:xfrm>
                <a:off x="5324534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0B4F39-13F4-A4BF-23FF-6FF47C233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534" y="5083342"/>
                <a:ext cx="31282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37845B-7EE1-C076-01C2-2B1A0B3988F8}"/>
                  </a:ext>
                </a:extLst>
              </p:cNvPr>
              <p:cNvSpPr txBox="1"/>
              <p:nvPr/>
            </p:nvSpPr>
            <p:spPr>
              <a:xfrm>
                <a:off x="5837881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37845B-7EE1-C076-01C2-2B1A0B398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881" y="5083342"/>
                <a:ext cx="31282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C48090-DBA5-35B8-EA7F-23A5C7745106}"/>
                  </a:ext>
                </a:extLst>
              </p:cNvPr>
              <p:cNvSpPr txBox="1"/>
              <p:nvPr/>
            </p:nvSpPr>
            <p:spPr>
              <a:xfrm>
                <a:off x="6351228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C48090-DBA5-35B8-EA7F-23A5C7745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228" y="5083342"/>
                <a:ext cx="31282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073E1E-F801-9169-5BBC-EF61D0C21012}"/>
                  </a:ext>
                </a:extLst>
              </p:cNvPr>
              <p:cNvSpPr txBox="1"/>
              <p:nvPr/>
            </p:nvSpPr>
            <p:spPr>
              <a:xfrm>
                <a:off x="6864575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073E1E-F801-9169-5BBC-EF61D0C21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4575" y="5083342"/>
                <a:ext cx="3128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50E22E3-86AB-BF59-DC41-4B4A055EFBB9}"/>
              </a:ext>
            </a:extLst>
          </p:cNvPr>
          <p:cNvSpPr txBox="1"/>
          <p:nvPr/>
        </p:nvSpPr>
        <p:spPr>
          <a:xfrm>
            <a:off x="204537" y="209064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Instruction Fetching: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89CE96-2F4B-2D5F-EB37-6085489EF577}"/>
              </a:ext>
            </a:extLst>
          </p:cNvPr>
          <p:cNvSpPr txBox="1"/>
          <p:nvPr/>
        </p:nvSpPr>
        <p:spPr>
          <a:xfrm>
            <a:off x="204537" y="2615984"/>
            <a:ext cx="24529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Instruction Decoding: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0EA1C9-C98B-FC37-3672-2A9203C20AF9}"/>
              </a:ext>
            </a:extLst>
          </p:cNvPr>
          <p:cNvSpPr txBox="1"/>
          <p:nvPr/>
        </p:nvSpPr>
        <p:spPr>
          <a:xfrm>
            <a:off x="204537" y="314132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Parameter Fetching: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CC2D89-0204-3CAE-79BA-0031B544D89F}"/>
              </a:ext>
            </a:extLst>
          </p:cNvPr>
          <p:cNvSpPr txBox="1"/>
          <p:nvPr/>
        </p:nvSpPr>
        <p:spPr>
          <a:xfrm>
            <a:off x="204537" y="3666664"/>
            <a:ext cx="24529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Instruction Execution: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5C9518-6316-B968-3E3F-12323F129E90}"/>
              </a:ext>
            </a:extLst>
          </p:cNvPr>
          <p:cNvSpPr txBox="1"/>
          <p:nvPr/>
        </p:nvSpPr>
        <p:spPr>
          <a:xfrm>
            <a:off x="204537" y="4192004"/>
            <a:ext cx="24529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Memory/Register Write: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98D408-C868-0857-E083-2A8A5DE4DA8E}"/>
              </a:ext>
            </a:extLst>
          </p:cNvPr>
          <p:cNvSpPr txBox="1"/>
          <p:nvPr/>
        </p:nvSpPr>
        <p:spPr>
          <a:xfrm>
            <a:off x="3271145" y="209064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B14996-AAE9-011D-8620-8353EBF37F2F}"/>
              </a:ext>
            </a:extLst>
          </p:cNvPr>
          <p:cNvSpPr txBox="1"/>
          <p:nvPr/>
        </p:nvSpPr>
        <p:spPr>
          <a:xfrm>
            <a:off x="3784493" y="261598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F1CD50-1531-5D8E-6A9A-150CDB62B78F}"/>
              </a:ext>
            </a:extLst>
          </p:cNvPr>
          <p:cNvSpPr txBox="1"/>
          <p:nvPr/>
        </p:nvSpPr>
        <p:spPr>
          <a:xfrm>
            <a:off x="4297840" y="314132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A30F53-1213-24D5-CA8A-13171D5FA00D}"/>
              </a:ext>
            </a:extLst>
          </p:cNvPr>
          <p:cNvSpPr txBox="1"/>
          <p:nvPr/>
        </p:nvSpPr>
        <p:spPr>
          <a:xfrm>
            <a:off x="4811187" y="366666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0BE1A3-849F-EBAB-2A3E-68A7E777610D}"/>
              </a:ext>
            </a:extLst>
          </p:cNvPr>
          <p:cNvSpPr txBox="1"/>
          <p:nvPr/>
        </p:nvSpPr>
        <p:spPr>
          <a:xfrm>
            <a:off x="5318517" y="419200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DAC2066-1212-D0F7-A12A-1EBE43FF34DE}"/>
              </a:ext>
            </a:extLst>
          </p:cNvPr>
          <p:cNvSpPr txBox="1"/>
          <p:nvPr/>
        </p:nvSpPr>
        <p:spPr>
          <a:xfrm>
            <a:off x="3778475" y="2096520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6CB811-A321-C040-EC7B-DC9151664DC3}"/>
              </a:ext>
            </a:extLst>
          </p:cNvPr>
          <p:cNvSpPr txBox="1"/>
          <p:nvPr/>
        </p:nvSpPr>
        <p:spPr>
          <a:xfrm>
            <a:off x="4291822" y="2628032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1F89ED-963B-3F1C-A25A-EC3008DAB190}"/>
              </a:ext>
            </a:extLst>
          </p:cNvPr>
          <p:cNvSpPr txBox="1"/>
          <p:nvPr/>
        </p:nvSpPr>
        <p:spPr>
          <a:xfrm>
            <a:off x="5831223" y="3147051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0C8022-032D-5665-58EC-8BF2566E4B31}"/>
              </a:ext>
            </a:extLst>
          </p:cNvPr>
          <p:cNvSpPr txBox="1"/>
          <p:nvPr/>
        </p:nvSpPr>
        <p:spPr>
          <a:xfrm>
            <a:off x="4291816" y="2088595"/>
            <a:ext cx="312821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9F1129C-42F4-B981-DF29-95D68C374B12}"/>
              </a:ext>
            </a:extLst>
          </p:cNvPr>
          <p:cNvSpPr txBox="1"/>
          <p:nvPr/>
        </p:nvSpPr>
        <p:spPr>
          <a:xfrm>
            <a:off x="5828575" y="2615984"/>
            <a:ext cx="312821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8477B72-3E7F-8233-3C9B-2A3D2D3B3BBA}"/>
              </a:ext>
            </a:extLst>
          </p:cNvPr>
          <p:cNvSpPr txBox="1"/>
          <p:nvPr/>
        </p:nvSpPr>
        <p:spPr>
          <a:xfrm>
            <a:off x="5835865" y="2088595"/>
            <a:ext cx="312821" cy="3693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1E75C6E4-3601-B32D-C9A2-16D44601D25C}"/>
              </a:ext>
            </a:extLst>
          </p:cNvPr>
          <p:cNvSpPr/>
          <p:nvPr/>
        </p:nvSpPr>
        <p:spPr>
          <a:xfrm>
            <a:off x="7471611" y="2088595"/>
            <a:ext cx="425671" cy="259168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32DB9B-1E59-4AE0-0D45-980B8AA7EF9A}"/>
              </a:ext>
            </a:extLst>
          </p:cNvPr>
          <p:cNvSpPr txBox="1"/>
          <p:nvPr/>
        </p:nvSpPr>
        <p:spPr>
          <a:xfrm>
            <a:off x="8103269" y="2510169"/>
            <a:ext cx="2799905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Із зупинкою ми бачимо, що у нас більше немає доброго перекриття виконання інструкцій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6B2D03-41FE-1722-24A4-45877B1215BC}"/>
              </a:ext>
            </a:extLst>
          </p:cNvPr>
          <p:cNvSpPr txBox="1"/>
          <p:nvPr/>
        </p:nvSpPr>
        <p:spPr>
          <a:xfrm>
            <a:off x="9107905" y="1127956"/>
            <a:ext cx="138363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y = x + 1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3CA5FB-F9FA-5EFF-2D2F-E6F8BB736510}"/>
              </a:ext>
            </a:extLst>
          </p:cNvPr>
          <p:cNvSpPr txBox="1"/>
          <p:nvPr/>
        </p:nvSpPr>
        <p:spPr>
          <a:xfrm>
            <a:off x="9107905" y="1497288"/>
            <a:ext cx="138363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z = y + 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D81F95-CCE6-638C-36C6-DEBD99621022}"/>
              </a:ext>
            </a:extLst>
          </p:cNvPr>
          <p:cNvSpPr txBox="1"/>
          <p:nvPr/>
        </p:nvSpPr>
        <p:spPr>
          <a:xfrm>
            <a:off x="9107904" y="1866620"/>
            <a:ext cx="13836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4E02B3E-204B-A7CA-68C2-7D18B58A7FE8}"/>
              </a:ext>
            </a:extLst>
          </p:cNvPr>
          <p:cNvSpPr/>
          <p:nvPr/>
        </p:nvSpPr>
        <p:spPr>
          <a:xfrm>
            <a:off x="4817203" y="3154907"/>
            <a:ext cx="81413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8AEE160-EDD0-60CE-80E6-F8F4B3889FBC}"/>
              </a:ext>
            </a:extLst>
          </p:cNvPr>
          <p:cNvSpPr txBox="1"/>
          <p:nvPr/>
        </p:nvSpPr>
        <p:spPr>
          <a:xfrm>
            <a:off x="314828" y="4775718"/>
            <a:ext cx="2799905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Нам потрібно дочекатися завершення виконання червоної інструкції, щоб повністю виконати синю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1A457D4-33FB-3639-7979-4BEF70B4A48B}"/>
              </a:ext>
            </a:extLst>
          </p:cNvPr>
          <p:cNvSpPr txBox="1"/>
          <p:nvPr/>
        </p:nvSpPr>
        <p:spPr>
          <a:xfrm>
            <a:off x="6347208" y="3671887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6CB3801-1D1D-E12E-E364-A2E9FA87FCBE}"/>
              </a:ext>
            </a:extLst>
          </p:cNvPr>
          <p:cNvSpPr txBox="1"/>
          <p:nvPr/>
        </p:nvSpPr>
        <p:spPr>
          <a:xfrm>
            <a:off x="6335904" y="2621849"/>
            <a:ext cx="312821" cy="3693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234FDDF-8C03-25BC-4066-D08549053B7F}"/>
              </a:ext>
            </a:extLst>
          </p:cNvPr>
          <p:cNvSpPr txBox="1"/>
          <p:nvPr/>
        </p:nvSpPr>
        <p:spPr>
          <a:xfrm>
            <a:off x="6335904" y="3147051"/>
            <a:ext cx="312821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8516383-C532-585A-3E90-30FB39E3DA43}"/>
              </a:ext>
            </a:extLst>
          </p:cNvPr>
          <p:cNvSpPr txBox="1"/>
          <p:nvPr/>
        </p:nvSpPr>
        <p:spPr>
          <a:xfrm>
            <a:off x="6347208" y="2088595"/>
            <a:ext cx="312821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DE17BA-BC64-7636-5345-EC1A22E3CCC2}"/>
              </a:ext>
            </a:extLst>
          </p:cNvPr>
          <p:cNvSpPr txBox="1"/>
          <p:nvPr/>
        </p:nvSpPr>
        <p:spPr>
          <a:xfrm>
            <a:off x="4817209" y="2629601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C2FD55-F4A9-CD61-5ABF-31C860C25CA5}"/>
              </a:ext>
            </a:extLst>
          </p:cNvPr>
          <p:cNvSpPr txBox="1"/>
          <p:nvPr/>
        </p:nvSpPr>
        <p:spPr>
          <a:xfrm>
            <a:off x="4817203" y="2090164"/>
            <a:ext cx="312821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2C9ACF-E1B0-0A26-A3CB-5C6C44F3490E}"/>
              </a:ext>
            </a:extLst>
          </p:cNvPr>
          <p:cNvSpPr txBox="1"/>
          <p:nvPr/>
        </p:nvSpPr>
        <p:spPr>
          <a:xfrm>
            <a:off x="5319801" y="2631567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C2AE0D-43EC-AEAE-1F5D-3214F0C52F17}"/>
              </a:ext>
            </a:extLst>
          </p:cNvPr>
          <p:cNvSpPr txBox="1"/>
          <p:nvPr/>
        </p:nvSpPr>
        <p:spPr>
          <a:xfrm>
            <a:off x="5319795" y="2092130"/>
            <a:ext cx="312821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2C832D-65D0-3099-77C6-7CFFBCA7D256}"/>
              </a:ext>
            </a:extLst>
          </p:cNvPr>
          <p:cNvSpPr txBox="1"/>
          <p:nvPr/>
        </p:nvSpPr>
        <p:spPr>
          <a:xfrm>
            <a:off x="7177396" y="4723668"/>
            <a:ext cx="2799905" cy="1200329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Червона інструкція написала свої результати, синя інструкція може отримати свої параметри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1CFA793-293B-F25E-1DFE-F05F93790133}"/>
              </a:ext>
            </a:extLst>
          </p:cNvPr>
          <p:cNvCxnSpPr>
            <a:cxnSpLocks/>
          </p:cNvCxnSpPr>
          <p:nvPr/>
        </p:nvCxnSpPr>
        <p:spPr>
          <a:xfrm flipH="1" flipV="1">
            <a:off x="5625322" y="4352545"/>
            <a:ext cx="1546057" cy="6274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3D64C1B3-FBA6-3A6A-BFE5-3081FF625311}"/>
              </a:ext>
            </a:extLst>
          </p:cNvPr>
          <p:cNvSpPr/>
          <p:nvPr/>
        </p:nvSpPr>
        <p:spPr>
          <a:xfrm>
            <a:off x="9101326" y="1165071"/>
            <a:ext cx="325547" cy="31288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C6BD2E6-1C93-C07F-1509-DDA4608F8DED}"/>
              </a:ext>
            </a:extLst>
          </p:cNvPr>
          <p:cNvSpPr/>
          <p:nvPr/>
        </p:nvSpPr>
        <p:spPr>
          <a:xfrm>
            <a:off x="9595802" y="1534258"/>
            <a:ext cx="325547" cy="31288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CCCE768-5CFA-6ECD-123F-9969EF0484EA}"/>
              </a:ext>
            </a:extLst>
          </p:cNvPr>
          <p:cNvSpPr/>
          <p:nvPr/>
        </p:nvSpPr>
        <p:spPr>
          <a:xfrm>
            <a:off x="4684612" y="2510169"/>
            <a:ext cx="592264" cy="57607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3CB59DC-F2F4-2924-093E-CEEC6C5EFA7A}"/>
              </a:ext>
            </a:extLst>
          </p:cNvPr>
          <p:cNvCxnSpPr>
            <a:endCxn id="38" idx="3"/>
          </p:cNvCxnSpPr>
          <p:nvPr/>
        </p:nvCxnSpPr>
        <p:spPr>
          <a:xfrm flipV="1">
            <a:off x="3032650" y="3001879"/>
            <a:ext cx="1738697" cy="18332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16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18" grpId="0" animBg="1"/>
      <p:bldP spid="24" grpId="0" animBg="1"/>
      <p:bldP spid="58" grpId="0" animBg="1"/>
      <p:bldP spid="59" grpId="0" animBg="1"/>
      <p:bldP spid="59" grpId="1" animBg="1"/>
      <p:bldP spid="60" grpId="0" animBg="1"/>
      <p:bldP spid="61" grpId="0" animBg="1"/>
      <p:bldP spid="62" grpId="0" animBg="1"/>
      <p:bldP spid="63" grpId="0" animBg="1"/>
      <p:bldP spid="5" grpId="0" animBg="1"/>
      <p:bldP spid="6" grpId="0" animBg="1"/>
      <p:bldP spid="8" grpId="0" animBg="1"/>
      <p:bldP spid="17" grpId="0" animBg="1"/>
      <p:bldP spid="32" grpId="0" animBg="1"/>
      <p:bldP spid="32" grpId="1" animBg="1"/>
      <p:bldP spid="36" grpId="0" animBg="1"/>
      <p:bldP spid="37" grpId="0" animBg="1"/>
      <p:bldP spid="38" grpId="0" animBg="1"/>
      <p:bldP spid="38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6E76B-5B71-608E-9DDB-86C4D22B4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Чому оптимізувати</a:t>
            </a:r>
            <a:r>
              <a:rPr lang="en-US" dirty="0">
                <a:latin typeface="YouTube Sans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CE6AF-B412-9263-A498-753D98CCC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Коли ми підвищуємо </a:t>
            </a:r>
            <a:r>
              <a:rPr lang="uk-UA" b="1" dirty="0">
                <a:latin typeface="YouTube Sans"/>
              </a:rPr>
              <a:t>роздільну здатність</a:t>
            </a:r>
            <a:r>
              <a:rPr lang="en-US" b="1" dirty="0">
                <a:latin typeface="YouTube Sans"/>
              </a:rPr>
              <a:t>/resolution</a:t>
            </a:r>
            <a:r>
              <a:rPr lang="uk-UA" dirty="0">
                <a:latin typeface="YouTube Sans"/>
              </a:rPr>
              <a:t>, наша програма здіснюється дуже повільно </a:t>
            </a:r>
          </a:p>
          <a:p>
            <a:pPr lvl="1"/>
            <a:r>
              <a:rPr lang="uk-UA" dirty="0">
                <a:latin typeface="YouTube Sans"/>
              </a:rPr>
              <a:t>Ми тільки малюємо в буфері з розміром 300х300</a:t>
            </a:r>
            <a:endParaRPr lang="en-US" dirty="0">
              <a:latin typeface="YouTube Sans"/>
            </a:endParaRPr>
          </a:p>
          <a:p>
            <a:r>
              <a:rPr lang="uk-UA" dirty="0">
                <a:latin typeface="YouTube Sans"/>
              </a:rPr>
              <a:t>Багато речей, які ми будемо оптимізувати, допоможуть нам зрозуміти як здійснюється код у </a:t>
            </a:r>
            <a:r>
              <a:rPr lang="en-US" dirty="0">
                <a:latin typeface="YouTube Sans"/>
              </a:rPr>
              <a:t>GPU</a:t>
            </a:r>
            <a:r>
              <a:rPr lang="uk-UA" dirty="0">
                <a:latin typeface="YouTube Sans"/>
              </a:rPr>
              <a:t>, та будуть схожі до того, що </a:t>
            </a:r>
            <a:r>
              <a:rPr lang="en-US" dirty="0">
                <a:latin typeface="YouTube Sans"/>
              </a:rPr>
              <a:t>GPU </a:t>
            </a:r>
            <a:r>
              <a:rPr lang="uk-UA" dirty="0">
                <a:latin typeface="YouTube Sans"/>
              </a:rPr>
              <a:t>виконує</a:t>
            </a:r>
          </a:p>
          <a:p>
            <a:r>
              <a:rPr lang="uk-UA" dirty="0">
                <a:latin typeface="YouTube Sans"/>
              </a:rPr>
              <a:t>Тема о</a:t>
            </a:r>
            <a:r>
              <a:rPr lang="ru-RU" dirty="0">
                <a:latin typeface="YouTube Sans"/>
              </a:rPr>
              <a:t>птимізації рідко добре вивчається, і в Інтернеті є багато дезінформації та поганих порад</a:t>
            </a:r>
          </a:p>
          <a:p>
            <a:pPr lvl="1"/>
            <a:r>
              <a:rPr lang="ru-RU" dirty="0">
                <a:latin typeface="YouTube Sans"/>
              </a:rPr>
              <a:t>Люди часто кажуть не оптимізувати, тому що це «неважливо»</a:t>
            </a:r>
          </a:p>
          <a:p>
            <a:pPr lvl="1"/>
            <a:r>
              <a:rPr lang="uk-UA" dirty="0">
                <a:latin typeface="YouTube Sans"/>
              </a:rPr>
              <a:t>Пояснюють багато стандартів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писання коду, які створюють повільний код</a:t>
            </a:r>
            <a:endParaRPr lang="en-US" dirty="0">
              <a:latin typeface="YouTube Sans"/>
            </a:endParaRPr>
          </a:p>
          <a:p>
            <a:r>
              <a:rPr lang="uk-UA" dirty="0">
                <a:latin typeface="YouTube Sans"/>
              </a:rPr>
              <a:t>Більшість програм є певно в 100-1000</a:t>
            </a:r>
            <a:r>
              <a:rPr lang="en-US" dirty="0">
                <a:latin typeface="YouTube Sans"/>
              </a:rPr>
              <a:t>x </a:t>
            </a:r>
            <a:r>
              <a:rPr lang="uk-UA" dirty="0">
                <a:latin typeface="YouTube Sans"/>
              </a:rPr>
              <a:t>повільніші ніж вони можуть бути</a:t>
            </a:r>
          </a:p>
          <a:p>
            <a:pPr lvl="1"/>
            <a:r>
              <a:rPr lang="uk-UA" dirty="0">
                <a:latin typeface="YouTube Sans"/>
              </a:rPr>
              <a:t>Часто буває навіть гірше</a:t>
            </a:r>
          </a:p>
          <a:p>
            <a:endParaRPr lang="en-US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82354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CA998-5DEE-16FD-F0FB-8DC39501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Стадії конвеєра </a:t>
            </a:r>
            <a:r>
              <a:rPr lang="en-US" dirty="0">
                <a:latin typeface="YouTube Sans"/>
              </a:rPr>
              <a:t>– </a:t>
            </a:r>
            <a:r>
              <a:rPr lang="uk-UA" dirty="0">
                <a:latin typeface="YouTube Sans"/>
              </a:rPr>
              <a:t>затримки латентності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649E5-32F7-672F-C8CC-6B4ED6AC0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Ми також можемо мати подібні затримки, якщо інструкція вимагає дуже багато часу для виконання</a:t>
            </a:r>
            <a:endParaRPr lang="en-US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Дотепер ми припускали, що всі інструкції займають однаковий час </a:t>
            </a:r>
            <a:r>
              <a:rPr lang="uk-UA" dirty="0">
                <a:latin typeface="YouTube Sans"/>
              </a:rPr>
              <a:t>у </a:t>
            </a:r>
            <a:r>
              <a:rPr lang="en-US" dirty="0">
                <a:latin typeface="YouTube Sans"/>
              </a:rPr>
              <a:t>Instruction Execution</a:t>
            </a:r>
            <a:endParaRPr lang="uk-UA" dirty="0">
              <a:latin typeface="YouTube Sans"/>
            </a:endParaRPr>
          </a:p>
          <a:p>
            <a:r>
              <a:rPr lang="ru-RU" dirty="0">
                <a:latin typeface="YouTube Sans"/>
              </a:rPr>
              <a:t>На жаль, це неправда, виконання багатьох математичних інструкцій може зайняти більше одного циклу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Додавання/Віднімання/Множення </a:t>
            </a:r>
            <a:r>
              <a:rPr lang="en-US" dirty="0">
                <a:latin typeface="YouTube Sans"/>
              </a:rPr>
              <a:t>~ 1clk </a:t>
            </a:r>
          </a:p>
          <a:p>
            <a:pPr lvl="1"/>
            <a:r>
              <a:rPr lang="uk-UA" dirty="0">
                <a:latin typeface="YouTube Sans"/>
              </a:rPr>
              <a:t>Ділення</a:t>
            </a:r>
            <a:r>
              <a:rPr lang="en-US" dirty="0">
                <a:latin typeface="YouTube Sans"/>
              </a:rPr>
              <a:t> ~ 10clks</a:t>
            </a:r>
          </a:p>
          <a:p>
            <a:pPr lvl="1"/>
            <a:r>
              <a:rPr lang="uk-UA" dirty="0">
                <a:latin typeface="YouTube Sans"/>
              </a:rPr>
              <a:t>Квадратний корінь </a:t>
            </a:r>
            <a:r>
              <a:rPr lang="en-US" dirty="0">
                <a:latin typeface="YouTube Sans"/>
              </a:rPr>
              <a:t>~ 20clks</a:t>
            </a:r>
          </a:p>
          <a:p>
            <a:pPr lvl="1"/>
            <a:r>
              <a:rPr lang="en-US" dirty="0">
                <a:latin typeface="YouTube Sans"/>
              </a:rPr>
              <a:t>Sin/Cos ~ 50clks</a:t>
            </a:r>
          </a:p>
          <a:p>
            <a:pPr lvl="1"/>
            <a:r>
              <a:rPr lang="uk-UA" dirty="0">
                <a:latin typeface="YouTube Sans"/>
              </a:rPr>
              <a:t>Читання </a:t>
            </a:r>
            <a:r>
              <a:rPr lang="en-US" dirty="0">
                <a:latin typeface="YouTube Sans"/>
              </a:rPr>
              <a:t>RAM ~200-400clks</a:t>
            </a:r>
          </a:p>
        </p:txBody>
      </p:sp>
    </p:spTree>
    <p:extLst>
      <p:ext uri="{BB962C8B-B14F-4D97-AF65-F5344CB8AC3E}">
        <p14:creationId xmlns:p14="http://schemas.microsoft.com/office/powerpoint/2010/main" val="286771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3B599-54EF-4FC8-5361-AC95AD7E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Стадії конвеєра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70713-91BD-D24F-5B5A-F4710D15E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249091" cy="4275971"/>
          </a:xfrm>
        </p:spPr>
        <p:txBody>
          <a:bodyPr>
            <a:normAutofit/>
          </a:bodyPr>
          <a:lstStyle/>
          <a:p>
            <a:r>
              <a:rPr lang="ru-RU" dirty="0">
                <a:latin typeface="YouTube Sans"/>
              </a:rPr>
              <a:t>Завдяки цій інформації ми вже можемо зрозуміти деякі результати нашого профілювання!</a:t>
            </a:r>
          </a:p>
          <a:p>
            <a:r>
              <a:rPr lang="en-US" b="1" dirty="0">
                <a:latin typeface="YouTube Sans"/>
              </a:rPr>
              <a:t>CPI</a:t>
            </a:r>
            <a:r>
              <a:rPr lang="en-US" dirty="0">
                <a:latin typeface="YouTube Sans"/>
              </a:rPr>
              <a:t> – clocks per instruction/</a:t>
            </a:r>
            <a:r>
              <a:rPr lang="uk-UA" dirty="0">
                <a:latin typeface="YouTube Sans"/>
              </a:rPr>
              <a:t>такти за інструкцією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Це справді тільки рахує середню кількість тактів, щоби інструкція перейшла стадію </a:t>
            </a:r>
            <a:r>
              <a:rPr lang="en-US" dirty="0">
                <a:latin typeface="YouTube Sans"/>
              </a:rPr>
              <a:t>Instruction Execution</a:t>
            </a:r>
            <a:endParaRPr lang="uk-UA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Чим більше це число, то тим менша </a:t>
            </a:r>
            <a:r>
              <a:rPr lang="ru-RU" dirty="0">
                <a:solidFill>
                  <a:schemeClr val="tx1"/>
                </a:solidFill>
                <a:latin typeface="YouTube Sans"/>
              </a:rPr>
              <a:t>пропускна здатність інструкцій у нашій програмі</a:t>
            </a:r>
            <a:endParaRPr lang="en-US" dirty="0">
              <a:solidFill>
                <a:schemeClr val="tx1"/>
              </a:solidFill>
              <a:latin typeface="YouTube Sans"/>
            </a:endParaRPr>
          </a:p>
          <a:p>
            <a:r>
              <a:rPr lang="en-US" b="1" dirty="0">
                <a:latin typeface="YouTube Sans"/>
              </a:rPr>
              <a:t>IPC</a:t>
            </a:r>
            <a:r>
              <a:rPr lang="en-US" dirty="0">
                <a:latin typeface="YouTube Sans"/>
              </a:rPr>
              <a:t> – instructions per clock/</a:t>
            </a:r>
            <a:r>
              <a:rPr lang="uk-UA" dirty="0">
                <a:latin typeface="YouTube Sans"/>
              </a:rPr>
              <a:t>інструкції за тактом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У наших прикладах ми припускаємо, що ми можемо виконати лише 1 інструкцію за такт, але процесори мають інші оптимізації, щоб іноді досягати ~4</a:t>
            </a:r>
            <a:r>
              <a:rPr lang="en-US" dirty="0" err="1">
                <a:latin typeface="YouTube Sans"/>
              </a:rPr>
              <a:t>instr</a:t>
            </a:r>
            <a:r>
              <a:rPr lang="en-US" dirty="0">
                <a:latin typeface="YouTube Sans"/>
              </a:rPr>
              <a:t>/</a:t>
            </a:r>
            <a:r>
              <a:rPr lang="en-US" dirty="0" err="1">
                <a:latin typeface="YouTube Sans"/>
              </a:rPr>
              <a:t>clk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у найкращому випадку</a:t>
            </a:r>
            <a:endParaRPr lang="en-US" dirty="0">
              <a:latin typeface="YouTube Sans"/>
            </a:endParaRPr>
          </a:p>
          <a:p>
            <a:r>
              <a:rPr lang="en-US" b="1" dirty="0">
                <a:latin typeface="YouTube Sans"/>
              </a:rPr>
              <a:t>STLI_OTHER </a:t>
            </a:r>
            <a:r>
              <a:rPr lang="en-US" dirty="0">
                <a:latin typeface="YouTube Sans"/>
              </a:rPr>
              <a:t>– store-load conflict/</a:t>
            </a:r>
            <a:r>
              <a:rPr lang="uk-UA" dirty="0">
                <a:latin typeface="YouTube Sans"/>
              </a:rPr>
              <a:t>конфлікт зберігання</a:t>
            </a:r>
            <a:r>
              <a:rPr lang="en-US" dirty="0">
                <a:latin typeface="YouTube Sans"/>
              </a:rPr>
              <a:t>-</a:t>
            </a:r>
            <a:r>
              <a:rPr lang="uk-UA" dirty="0">
                <a:latin typeface="YouTube Sans"/>
              </a:rPr>
              <a:t>завантаження</a:t>
            </a:r>
            <a:endParaRPr lang="en-US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Виникає, коли інструкція чекає на результат однієї або кількох попередніх інструкцій, і не може конвеєрувати ефективно</a:t>
            </a:r>
          </a:p>
          <a:p>
            <a:endParaRPr lang="en-US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375423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A9DC8-6FF4-C86D-FD28-86A6AB26D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Стадії конвеєра</a:t>
            </a:r>
            <a:r>
              <a:rPr lang="en-US" dirty="0">
                <a:latin typeface="YouTube Sans"/>
              </a:rPr>
              <a:t> – </a:t>
            </a:r>
            <a:r>
              <a:rPr lang="uk-UA" dirty="0">
                <a:latin typeface="YouTube Sans"/>
              </a:rPr>
              <a:t>переходи</a:t>
            </a:r>
            <a:endParaRPr lang="en-US" dirty="0">
              <a:latin typeface="YouTube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71117-D6D2-EC89-AEB4-02B66591D057}"/>
              </a:ext>
            </a:extLst>
          </p:cNvPr>
          <p:cNvSpPr txBox="1"/>
          <p:nvPr/>
        </p:nvSpPr>
        <p:spPr>
          <a:xfrm>
            <a:off x="4398101" y="5606715"/>
            <a:ext cx="246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Цикл</a:t>
            </a:r>
            <a:r>
              <a:rPr lang="en-US" dirty="0">
                <a:latin typeface="YouTube Sans"/>
              </a:rPr>
              <a:t>/Cycle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728A75-AF3D-D192-4D1E-746A972248A4}"/>
                  </a:ext>
                </a:extLst>
              </p:cNvPr>
              <p:cNvSpPr txBox="1"/>
              <p:nvPr/>
            </p:nvSpPr>
            <p:spPr>
              <a:xfrm>
                <a:off x="3271146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728A75-AF3D-D192-4D1E-746A97224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146" y="5083342"/>
                <a:ext cx="31282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481DFD-68A0-6E6A-1ED5-55DDA5A1D103}"/>
                  </a:ext>
                </a:extLst>
              </p:cNvPr>
              <p:cNvSpPr txBox="1"/>
              <p:nvPr/>
            </p:nvSpPr>
            <p:spPr>
              <a:xfrm>
                <a:off x="3784493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481DFD-68A0-6E6A-1ED5-55DDA5A1D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493" y="5083342"/>
                <a:ext cx="31282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15BDFD-C102-890B-24A1-8D737240F9CC}"/>
                  </a:ext>
                </a:extLst>
              </p:cNvPr>
              <p:cNvSpPr txBox="1"/>
              <p:nvPr/>
            </p:nvSpPr>
            <p:spPr>
              <a:xfrm>
                <a:off x="4297840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15BDFD-C102-890B-24A1-8D737240F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840" y="5083342"/>
                <a:ext cx="3128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2EC3BC-E6F4-B10F-B4AB-906AC8F1550E}"/>
                  </a:ext>
                </a:extLst>
              </p:cNvPr>
              <p:cNvSpPr txBox="1"/>
              <p:nvPr/>
            </p:nvSpPr>
            <p:spPr>
              <a:xfrm>
                <a:off x="4811187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2EC3BC-E6F4-B10F-B4AB-906AC8F15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187" y="5083342"/>
                <a:ext cx="3128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0B4F39-13F4-A4BF-23FF-6FF47C2338BD}"/>
                  </a:ext>
                </a:extLst>
              </p:cNvPr>
              <p:cNvSpPr txBox="1"/>
              <p:nvPr/>
            </p:nvSpPr>
            <p:spPr>
              <a:xfrm>
                <a:off x="5324534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0B4F39-13F4-A4BF-23FF-6FF47C233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534" y="5083342"/>
                <a:ext cx="31282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37845B-7EE1-C076-01C2-2B1A0B3988F8}"/>
                  </a:ext>
                </a:extLst>
              </p:cNvPr>
              <p:cNvSpPr txBox="1"/>
              <p:nvPr/>
            </p:nvSpPr>
            <p:spPr>
              <a:xfrm>
                <a:off x="5837881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37845B-7EE1-C076-01C2-2B1A0B398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881" y="5083342"/>
                <a:ext cx="31282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C48090-DBA5-35B8-EA7F-23A5C7745106}"/>
                  </a:ext>
                </a:extLst>
              </p:cNvPr>
              <p:cNvSpPr txBox="1"/>
              <p:nvPr/>
            </p:nvSpPr>
            <p:spPr>
              <a:xfrm>
                <a:off x="6351228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C48090-DBA5-35B8-EA7F-23A5C7745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228" y="5083342"/>
                <a:ext cx="31282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073E1E-F801-9169-5BBC-EF61D0C21012}"/>
                  </a:ext>
                </a:extLst>
              </p:cNvPr>
              <p:cNvSpPr txBox="1"/>
              <p:nvPr/>
            </p:nvSpPr>
            <p:spPr>
              <a:xfrm>
                <a:off x="6864575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073E1E-F801-9169-5BBC-EF61D0C21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4575" y="5083342"/>
                <a:ext cx="3128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50E22E3-86AB-BF59-DC41-4B4A055EFBB9}"/>
              </a:ext>
            </a:extLst>
          </p:cNvPr>
          <p:cNvSpPr txBox="1"/>
          <p:nvPr/>
        </p:nvSpPr>
        <p:spPr>
          <a:xfrm>
            <a:off x="204537" y="209064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Instruction Fetching: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89CE96-2F4B-2D5F-EB37-6085489EF577}"/>
              </a:ext>
            </a:extLst>
          </p:cNvPr>
          <p:cNvSpPr txBox="1"/>
          <p:nvPr/>
        </p:nvSpPr>
        <p:spPr>
          <a:xfrm>
            <a:off x="204537" y="261598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Instruction Decoding: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0EA1C9-C98B-FC37-3672-2A9203C20AF9}"/>
              </a:ext>
            </a:extLst>
          </p:cNvPr>
          <p:cNvSpPr txBox="1"/>
          <p:nvPr/>
        </p:nvSpPr>
        <p:spPr>
          <a:xfrm>
            <a:off x="204537" y="314132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Parameter Fetching: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CC2D89-0204-3CAE-79BA-0031B544D89F}"/>
              </a:ext>
            </a:extLst>
          </p:cNvPr>
          <p:cNvSpPr txBox="1"/>
          <p:nvPr/>
        </p:nvSpPr>
        <p:spPr>
          <a:xfrm>
            <a:off x="204537" y="366666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Instruction Execution: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5C9518-6316-B968-3E3F-12323F129E90}"/>
              </a:ext>
            </a:extLst>
          </p:cNvPr>
          <p:cNvSpPr txBox="1"/>
          <p:nvPr/>
        </p:nvSpPr>
        <p:spPr>
          <a:xfrm>
            <a:off x="204537" y="419200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Memory/Register Write: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98D408-C868-0857-E083-2A8A5DE4DA8E}"/>
              </a:ext>
            </a:extLst>
          </p:cNvPr>
          <p:cNvSpPr txBox="1"/>
          <p:nvPr/>
        </p:nvSpPr>
        <p:spPr>
          <a:xfrm>
            <a:off x="3271145" y="209064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B14996-AAE9-011D-8620-8353EBF37F2F}"/>
              </a:ext>
            </a:extLst>
          </p:cNvPr>
          <p:cNvSpPr txBox="1"/>
          <p:nvPr/>
        </p:nvSpPr>
        <p:spPr>
          <a:xfrm>
            <a:off x="3784493" y="261598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F1CD50-1531-5D8E-6A9A-150CDB62B78F}"/>
              </a:ext>
            </a:extLst>
          </p:cNvPr>
          <p:cNvSpPr txBox="1"/>
          <p:nvPr/>
        </p:nvSpPr>
        <p:spPr>
          <a:xfrm>
            <a:off x="4297840" y="314132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A30F53-1213-24D5-CA8A-13171D5FA00D}"/>
              </a:ext>
            </a:extLst>
          </p:cNvPr>
          <p:cNvSpPr txBox="1"/>
          <p:nvPr/>
        </p:nvSpPr>
        <p:spPr>
          <a:xfrm>
            <a:off x="4811187" y="366666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0BE1A3-849F-EBAB-2A3E-68A7E777610D}"/>
              </a:ext>
            </a:extLst>
          </p:cNvPr>
          <p:cNvSpPr txBox="1"/>
          <p:nvPr/>
        </p:nvSpPr>
        <p:spPr>
          <a:xfrm>
            <a:off x="5318517" y="419200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04A9B5-1073-719D-8563-9B13399963E4}"/>
              </a:ext>
            </a:extLst>
          </p:cNvPr>
          <p:cNvSpPr txBox="1"/>
          <p:nvPr/>
        </p:nvSpPr>
        <p:spPr>
          <a:xfrm>
            <a:off x="3784492" y="2090644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BF2E31-C198-B147-6C89-8C92843CDE72}"/>
              </a:ext>
            </a:extLst>
          </p:cNvPr>
          <p:cNvSpPr txBox="1"/>
          <p:nvPr/>
        </p:nvSpPr>
        <p:spPr>
          <a:xfrm>
            <a:off x="4298400" y="2621518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6ADFDA-4198-51D5-F6EF-526340BBC8CD}"/>
              </a:ext>
            </a:extLst>
          </p:cNvPr>
          <p:cNvSpPr txBox="1"/>
          <p:nvPr/>
        </p:nvSpPr>
        <p:spPr>
          <a:xfrm>
            <a:off x="4811186" y="3146598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5BD1B5-3ABF-D848-C469-229603D5AE55}"/>
              </a:ext>
            </a:extLst>
          </p:cNvPr>
          <p:cNvSpPr txBox="1"/>
          <p:nvPr/>
        </p:nvSpPr>
        <p:spPr>
          <a:xfrm>
            <a:off x="5318517" y="3666664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5F29ED-FA4E-232F-BFFE-DD165B32B299}"/>
              </a:ext>
            </a:extLst>
          </p:cNvPr>
          <p:cNvSpPr txBox="1"/>
          <p:nvPr/>
        </p:nvSpPr>
        <p:spPr>
          <a:xfrm>
            <a:off x="5837881" y="4189354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EA2FF3-D44C-5F4F-A7FA-6E37FCF0F8BC}"/>
              </a:ext>
            </a:extLst>
          </p:cNvPr>
          <p:cNvSpPr txBox="1"/>
          <p:nvPr/>
        </p:nvSpPr>
        <p:spPr>
          <a:xfrm>
            <a:off x="4297840" y="2090644"/>
            <a:ext cx="312821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02E129-883F-C8CB-9544-E3329C68E4B7}"/>
              </a:ext>
            </a:extLst>
          </p:cNvPr>
          <p:cNvSpPr txBox="1"/>
          <p:nvPr/>
        </p:nvSpPr>
        <p:spPr>
          <a:xfrm>
            <a:off x="4811185" y="2615984"/>
            <a:ext cx="312821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44F3C0-A9A0-21EE-C1FA-E4D19292A800}"/>
              </a:ext>
            </a:extLst>
          </p:cNvPr>
          <p:cNvSpPr txBox="1"/>
          <p:nvPr/>
        </p:nvSpPr>
        <p:spPr>
          <a:xfrm>
            <a:off x="5318516" y="3140641"/>
            <a:ext cx="312821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914EA7-B6C0-5E75-F55F-43F18C9A0614}"/>
              </a:ext>
            </a:extLst>
          </p:cNvPr>
          <p:cNvSpPr txBox="1"/>
          <p:nvPr/>
        </p:nvSpPr>
        <p:spPr>
          <a:xfrm>
            <a:off x="5837880" y="3664014"/>
            <a:ext cx="312821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B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D874CE4-EC71-AAC1-A262-10F6D6DBBEE9}"/>
              </a:ext>
            </a:extLst>
          </p:cNvPr>
          <p:cNvSpPr txBox="1"/>
          <p:nvPr/>
        </p:nvSpPr>
        <p:spPr>
          <a:xfrm>
            <a:off x="6351227" y="4189012"/>
            <a:ext cx="312821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B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8477B72-3E7F-8233-3C9B-2A3D2D3B3BBA}"/>
              </a:ext>
            </a:extLst>
          </p:cNvPr>
          <p:cNvSpPr txBox="1"/>
          <p:nvPr/>
        </p:nvSpPr>
        <p:spPr>
          <a:xfrm>
            <a:off x="6858555" y="2094420"/>
            <a:ext cx="312821" cy="369332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32DB9B-1E59-4AE0-0D45-980B8AA7EF9A}"/>
              </a:ext>
            </a:extLst>
          </p:cNvPr>
          <p:cNvSpPr txBox="1"/>
          <p:nvPr/>
        </p:nvSpPr>
        <p:spPr>
          <a:xfrm>
            <a:off x="7885248" y="2551837"/>
            <a:ext cx="3037136" cy="1477328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У нас в конвеєрі ще є інструкції. Ми не знаємо де у коді ми будемо перескакувати аж поки не обчислимо вираз у переході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1706AF0-8A0E-A6D7-E861-E41C73E9210B}"/>
              </a:ext>
            </a:extLst>
          </p:cNvPr>
          <p:cNvSpPr/>
          <p:nvPr/>
        </p:nvSpPr>
        <p:spPr>
          <a:xfrm>
            <a:off x="4196132" y="2039353"/>
            <a:ext cx="508215" cy="47081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BC9FCD6-4123-DC23-D0AD-C34F350F8314}"/>
              </a:ext>
            </a:extLst>
          </p:cNvPr>
          <p:cNvSpPr txBox="1"/>
          <p:nvPr/>
        </p:nvSpPr>
        <p:spPr>
          <a:xfrm>
            <a:off x="7891265" y="1860146"/>
            <a:ext cx="3037136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Інструкція Переходу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ABB2AC-95B8-2D53-8384-9D6B748065F4}"/>
              </a:ext>
            </a:extLst>
          </p:cNvPr>
          <p:cNvSpPr/>
          <p:nvPr/>
        </p:nvSpPr>
        <p:spPr>
          <a:xfrm>
            <a:off x="4746458" y="2039353"/>
            <a:ext cx="2018411" cy="4708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144E5E-F37D-7751-8A64-5DDFA03EC142}"/>
              </a:ext>
            </a:extLst>
          </p:cNvPr>
          <p:cNvSpPr/>
          <p:nvPr/>
        </p:nvSpPr>
        <p:spPr>
          <a:xfrm>
            <a:off x="4229923" y="2551838"/>
            <a:ext cx="461268" cy="108218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3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55" grpId="0" animBg="1"/>
      <p:bldP spid="24" grpId="0" animBg="1"/>
      <p:bldP spid="3" grpId="0" animBg="1"/>
      <p:bldP spid="58" grpId="0" animBg="1"/>
      <p:bldP spid="4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D6952-579B-1A4D-79AA-E3E20C1DC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Стадії конвеєра</a:t>
            </a:r>
            <a:r>
              <a:rPr lang="en-US" dirty="0">
                <a:latin typeface="YouTube Sans"/>
              </a:rPr>
              <a:t> – </a:t>
            </a:r>
            <a:r>
              <a:rPr lang="uk-UA" dirty="0">
                <a:latin typeface="YouTube Sans"/>
              </a:rPr>
              <a:t>переходи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C237F-2804-D922-1E42-DC644BBB6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dirty="0">
                <a:latin typeface="YouTube Sans"/>
              </a:rPr>
              <a:t>Чи це означає, що якщо є умовний перехід або цикл у коді, то конвеєр мусить просто чекати аж поки всі інструкції не закінчаться</a:t>
            </a:r>
            <a:r>
              <a:rPr lang="en-US" dirty="0">
                <a:latin typeface="YouTube Sans"/>
              </a:rPr>
              <a:t>?</a:t>
            </a:r>
            <a:endParaRPr lang="uk-UA" dirty="0">
              <a:latin typeface="YouTube Sans"/>
            </a:endParaRPr>
          </a:p>
          <a:p>
            <a:r>
              <a:rPr lang="uk-UA" dirty="0">
                <a:latin typeface="YouTube Sans"/>
              </a:rPr>
              <a:t>Ні, </a:t>
            </a:r>
            <a:r>
              <a:rPr lang="en-US" dirty="0">
                <a:latin typeface="YouTube Sans"/>
              </a:rPr>
              <a:t>CPUs </a:t>
            </a:r>
            <a:r>
              <a:rPr lang="uk-UA" dirty="0">
                <a:latin typeface="YouTube Sans"/>
              </a:rPr>
              <a:t>пробують розв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язувати цю проблему, застосовуючи </a:t>
            </a:r>
            <a:r>
              <a:rPr lang="uk-UA" b="1" dirty="0">
                <a:latin typeface="YouTube Sans"/>
              </a:rPr>
              <a:t>модуль передбачення переходів</a:t>
            </a:r>
            <a:r>
              <a:rPr lang="en-US" b="1" dirty="0">
                <a:latin typeface="YouTube Sans"/>
              </a:rPr>
              <a:t>/branch predictor</a:t>
            </a:r>
          </a:p>
          <a:p>
            <a:r>
              <a:rPr lang="uk-UA" dirty="0">
                <a:latin typeface="YouTube Sans"/>
              </a:rPr>
              <a:t>Ідея в тому, </a:t>
            </a:r>
            <a:r>
              <a:rPr lang="ru-RU" dirty="0">
                <a:latin typeface="YouTube Sans"/>
              </a:rPr>
              <a:t>щоб </a:t>
            </a:r>
            <a:r>
              <a:rPr lang="en-US" dirty="0">
                <a:latin typeface="YouTube Sans"/>
              </a:rPr>
              <a:t>CPU </a:t>
            </a:r>
            <a:r>
              <a:rPr lang="ru-RU" dirty="0">
                <a:latin typeface="YouTube Sans"/>
              </a:rPr>
              <a:t>вгадав, куди піде гілка</a:t>
            </a:r>
          </a:p>
          <a:p>
            <a:pPr lvl="1"/>
            <a:r>
              <a:rPr lang="ru-RU" dirty="0">
                <a:latin typeface="YouTube Sans"/>
              </a:rPr>
              <a:t>Якщо ми вгадаємо правильно, ми продовж</a:t>
            </a:r>
            <a:r>
              <a:rPr lang="uk-UA" dirty="0">
                <a:latin typeface="YouTube Sans"/>
              </a:rPr>
              <a:t>уємо</a:t>
            </a:r>
            <a:r>
              <a:rPr lang="ru-RU" dirty="0">
                <a:latin typeface="YouTube Sans"/>
              </a:rPr>
              <a:t> виконання без змін і не мусимо чекати на інструкції у конвеєрі</a:t>
            </a:r>
          </a:p>
          <a:p>
            <a:pPr lvl="1"/>
            <a:r>
              <a:rPr lang="ru-RU" dirty="0">
                <a:latin typeface="YouTube Sans"/>
              </a:rPr>
              <a:t>Якщо ми вгадаємо неправильно, нам доведеться видалити всі інструкції, які ми завантажили в конвеєр і почати виконання з правильного розташування інструкцій</a:t>
            </a:r>
            <a:endParaRPr lang="uk-UA" dirty="0">
              <a:latin typeface="YouTube Sans"/>
            </a:endParaRPr>
          </a:p>
          <a:p>
            <a:r>
              <a:rPr lang="ru-RU" dirty="0">
                <a:latin typeface="YouTube Sans"/>
              </a:rPr>
              <a:t>У більшості випадків процесори можуть передбачати розгалуження з точністю &gt;95%, але якщо ваш код здійснюється випадково, ви отримаєте </a:t>
            </a:r>
            <a:r>
              <a:rPr lang="uk-UA" dirty="0">
                <a:latin typeface="YouTube Sans"/>
              </a:rPr>
              <a:t>точність </a:t>
            </a:r>
            <a:r>
              <a:rPr lang="en-US" dirty="0">
                <a:latin typeface="YouTube Sans"/>
              </a:rPr>
              <a:t>~</a:t>
            </a:r>
            <a:r>
              <a:rPr lang="ru-RU" dirty="0">
                <a:latin typeface="YouTube Sans"/>
              </a:rPr>
              <a:t>50%</a:t>
            </a:r>
            <a:endParaRPr lang="en-US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314838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A9DC8-6FF4-C86D-FD28-86A6AB26D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Стадії конвеєра</a:t>
            </a:r>
            <a:r>
              <a:rPr lang="en-US" dirty="0">
                <a:latin typeface="YouTube Sans"/>
              </a:rPr>
              <a:t> – </a:t>
            </a:r>
            <a:r>
              <a:rPr lang="uk-UA" dirty="0">
                <a:latin typeface="YouTube Sans"/>
              </a:rPr>
              <a:t>переходи</a:t>
            </a:r>
            <a:endParaRPr lang="en-US" dirty="0">
              <a:latin typeface="YouTube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71117-D6D2-EC89-AEB4-02B66591D057}"/>
              </a:ext>
            </a:extLst>
          </p:cNvPr>
          <p:cNvSpPr txBox="1"/>
          <p:nvPr/>
        </p:nvSpPr>
        <p:spPr>
          <a:xfrm>
            <a:off x="4398101" y="5606715"/>
            <a:ext cx="246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Цикл</a:t>
            </a:r>
            <a:r>
              <a:rPr lang="en-US" dirty="0">
                <a:latin typeface="YouTube Sans"/>
              </a:rPr>
              <a:t>/Cycle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728A75-AF3D-D192-4D1E-746A972248A4}"/>
                  </a:ext>
                </a:extLst>
              </p:cNvPr>
              <p:cNvSpPr txBox="1"/>
              <p:nvPr/>
            </p:nvSpPr>
            <p:spPr>
              <a:xfrm>
                <a:off x="3271146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728A75-AF3D-D192-4D1E-746A97224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146" y="5083342"/>
                <a:ext cx="31282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481DFD-68A0-6E6A-1ED5-55DDA5A1D103}"/>
                  </a:ext>
                </a:extLst>
              </p:cNvPr>
              <p:cNvSpPr txBox="1"/>
              <p:nvPr/>
            </p:nvSpPr>
            <p:spPr>
              <a:xfrm>
                <a:off x="3784493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481DFD-68A0-6E6A-1ED5-55DDA5A1D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493" y="5083342"/>
                <a:ext cx="31282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15BDFD-C102-890B-24A1-8D737240F9CC}"/>
                  </a:ext>
                </a:extLst>
              </p:cNvPr>
              <p:cNvSpPr txBox="1"/>
              <p:nvPr/>
            </p:nvSpPr>
            <p:spPr>
              <a:xfrm>
                <a:off x="4297840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15BDFD-C102-890B-24A1-8D737240F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840" y="5083342"/>
                <a:ext cx="3128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2EC3BC-E6F4-B10F-B4AB-906AC8F1550E}"/>
                  </a:ext>
                </a:extLst>
              </p:cNvPr>
              <p:cNvSpPr txBox="1"/>
              <p:nvPr/>
            </p:nvSpPr>
            <p:spPr>
              <a:xfrm>
                <a:off x="4811187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2EC3BC-E6F4-B10F-B4AB-906AC8F15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187" y="5083342"/>
                <a:ext cx="3128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0B4F39-13F4-A4BF-23FF-6FF47C2338BD}"/>
                  </a:ext>
                </a:extLst>
              </p:cNvPr>
              <p:cNvSpPr txBox="1"/>
              <p:nvPr/>
            </p:nvSpPr>
            <p:spPr>
              <a:xfrm>
                <a:off x="5324534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0B4F39-13F4-A4BF-23FF-6FF47C233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534" y="5083342"/>
                <a:ext cx="31282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37845B-7EE1-C076-01C2-2B1A0B3988F8}"/>
                  </a:ext>
                </a:extLst>
              </p:cNvPr>
              <p:cNvSpPr txBox="1"/>
              <p:nvPr/>
            </p:nvSpPr>
            <p:spPr>
              <a:xfrm>
                <a:off x="5837881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37845B-7EE1-C076-01C2-2B1A0B398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881" y="5083342"/>
                <a:ext cx="31282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C48090-DBA5-35B8-EA7F-23A5C7745106}"/>
                  </a:ext>
                </a:extLst>
              </p:cNvPr>
              <p:cNvSpPr txBox="1"/>
              <p:nvPr/>
            </p:nvSpPr>
            <p:spPr>
              <a:xfrm>
                <a:off x="6351228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C48090-DBA5-35B8-EA7F-23A5C7745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228" y="5083342"/>
                <a:ext cx="31282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073E1E-F801-9169-5BBC-EF61D0C21012}"/>
                  </a:ext>
                </a:extLst>
              </p:cNvPr>
              <p:cNvSpPr txBox="1"/>
              <p:nvPr/>
            </p:nvSpPr>
            <p:spPr>
              <a:xfrm>
                <a:off x="6864575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073E1E-F801-9169-5BBC-EF61D0C21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4575" y="5083342"/>
                <a:ext cx="3128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50E22E3-86AB-BF59-DC41-4B4A055EFBB9}"/>
              </a:ext>
            </a:extLst>
          </p:cNvPr>
          <p:cNvSpPr txBox="1"/>
          <p:nvPr/>
        </p:nvSpPr>
        <p:spPr>
          <a:xfrm>
            <a:off x="204537" y="209064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Instruction Fetching: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89CE96-2F4B-2D5F-EB37-6085489EF577}"/>
              </a:ext>
            </a:extLst>
          </p:cNvPr>
          <p:cNvSpPr txBox="1"/>
          <p:nvPr/>
        </p:nvSpPr>
        <p:spPr>
          <a:xfrm>
            <a:off x="204537" y="261598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Instruction Decoding: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0EA1C9-C98B-FC37-3672-2A9203C20AF9}"/>
              </a:ext>
            </a:extLst>
          </p:cNvPr>
          <p:cNvSpPr txBox="1"/>
          <p:nvPr/>
        </p:nvSpPr>
        <p:spPr>
          <a:xfrm>
            <a:off x="204537" y="314132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Parameter Fetching: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CC2D89-0204-3CAE-79BA-0031B544D89F}"/>
              </a:ext>
            </a:extLst>
          </p:cNvPr>
          <p:cNvSpPr txBox="1"/>
          <p:nvPr/>
        </p:nvSpPr>
        <p:spPr>
          <a:xfrm>
            <a:off x="204537" y="366666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Instruction Execution: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5C9518-6316-B968-3E3F-12323F129E90}"/>
              </a:ext>
            </a:extLst>
          </p:cNvPr>
          <p:cNvSpPr txBox="1"/>
          <p:nvPr/>
        </p:nvSpPr>
        <p:spPr>
          <a:xfrm>
            <a:off x="204537" y="419200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Memory/Register Write: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98D408-C868-0857-E083-2A8A5DE4DA8E}"/>
              </a:ext>
            </a:extLst>
          </p:cNvPr>
          <p:cNvSpPr txBox="1"/>
          <p:nvPr/>
        </p:nvSpPr>
        <p:spPr>
          <a:xfrm>
            <a:off x="3271145" y="209064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B14996-AAE9-011D-8620-8353EBF37F2F}"/>
              </a:ext>
            </a:extLst>
          </p:cNvPr>
          <p:cNvSpPr txBox="1"/>
          <p:nvPr/>
        </p:nvSpPr>
        <p:spPr>
          <a:xfrm>
            <a:off x="3784493" y="261598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F1CD50-1531-5D8E-6A9A-150CDB62B78F}"/>
              </a:ext>
            </a:extLst>
          </p:cNvPr>
          <p:cNvSpPr txBox="1"/>
          <p:nvPr/>
        </p:nvSpPr>
        <p:spPr>
          <a:xfrm>
            <a:off x="4297840" y="314132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A30F53-1213-24D5-CA8A-13171D5FA00D}"/>
              </a:ext>
            </a:extLst>
          </p:cNvPr>
          <p:cNvSpPr txBox="1"/>
          <p:nvPr/>
        </p:nvSpPr>
        <p:spPr>
          <a:xfrm>
            <a:off x="4811187" y="366666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0BE1A3-849F-EBAB-2A3E-68A7E777610D}"/>
              </a:ext>
            </a:extLst>
          </p:cNvPr>
          <p:cNvSpPr txBox="1"/>
          <p:nvPr/>
        </p:nvSpPr>
        <p:spPr>
          <a:xfrm>
            <a:off x="5318517" y="419200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04A9B5-1073-719D-8563-9B13399963E4}"/>
              </a:ext>
            </a:extLst>
          </p:cNvPr>
          <p:cNvSpPr txBox="1"/>
          <p:nvPr/>
        </p:nvSpPr>
        <p:spPr>
          <a:xfrm>
            <a:off x="3784492" y="2090644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BF2E31-C198-B147-6C89-8C92843CDE72}"/>
              </a:ext>
            </a:extLst>
          </p:cNvPr>
          <p:cNvSpPr txBox="1"/>
          <p:nvPr/>
        </p:nvSpPr>
        <p:spPr>
          <a:xfrm>
            <a:off x="4298400" y="2621518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6ADFDA-4198-51D5-F6EF-526340BBC8CD}"/>
              </a:ext>
            </a:extLst>
          </p:cNvPr>
          <p:cNvSpPr txBox="1"/>
          <p:nvPr/>
        </p:nvSpPr>
        <p:spPr>
          <a:xfrm>
            <a:off x="4811186" y="3146598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5BD1B5-3ABF-D848-C469-229603D5AE55}"/>
              </a:ext>
            </a:extLst>
          </p:cNvPr>
          <p:cNvSpPr txBox="1"/>
          <p:nvPr/>
        </p:nvSpPr>
        <p:spPr>
          <a:xfrm>
            <a:off x="5318517" y="3666664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5F29ED-FA4E-232F-BFFE-DD165B32B299}"/>
              </a:ext>
            </a:extLst>
          </p:cNvPr>
          <p:cNvSpPr txBox="1"/>
          <p:nvPr/>
        </p:nvSpPr>
        <p:spPr>
          <a:xfrm>
            <a:off x="5837881" y="4189354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EA2FF3-D44C-5F4F-A7FA-6E37FCF0F8BC}"/>
              </a:ext>
            </a:extLst>
          </p:cNvPr>
          <p:cNvSpPr txBox="1"/>
          <p:nvPr/>
        </p:nvSpPr>
        <p:spPr>
          <a:xfrm>
            <a:off x="4297840" y="2090644"/>
            <a:ext cx="312821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02E129-883F-C8CB-9544-E3329C68E4B7}"/>
              </a:ext>
            </a:extLst>
          </p:cNvPr>
          <p:cNvSpPr txBox="1"/>
          <p:nvPr/>
        </p:nvSpPr>
        <p:spPr>
          <a:xfrm>
            <a:off x="4811185" y="2615984"/>
            <a:ext cx="312821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44F3C0-A9A0-21EE-C1FA-E4D19292A800}"/>
              </a:ext>
            </a:extLst>
          </p:cNvPr>
          <p:cNvSpPr txBox="1"/>
          <p:nvPr/>
        </p:nvSpPr>
        <p:spPr>
          <a:xfrm>
            <a:off x="5318516" y="3140641"/>
            <a:ext cx="312821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914EA7-B6C0-5E75-F55F-43F18C9A0614}"/>
              </a:ext>
            </a:extLst>
          </p:cNvPr>
          <p:cNvSpPr txBox="1"/>
          <p:nvPr/>
        </p:nvSpPr>
        <p:spPr>
          <a:xfrm>
            <a:off x="5837880" y="3664014"/>
            <a:ext cx="312821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B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D874CE4-EC71-AAC1-A262-10F6D6DBBEE9}"/>
              </a:ext>
            </a:extLst>
          </p:cNvPr>
          <p:cNvSpPr txBox="1"/>
          <p:nvPr/>
        </p:nvSpPr>
        <p:spPr>
          <a:xfrm>
            <a:off x="6351227" y="4189012"/>
            <a:ext cx="312821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3B1D87-C2EE-3E5D-445F-CD20A1B30D4D}"/>
              </a:ext>
            </a:extLst>
          </p:cNvPr>
          <p:cNvSpPr txBox="1"/>
          <p:nvPr/>
        </p:nvSpPr>
        <p:spPr>
          <a:xfrm>
            <a:off x="4811185" y="2092611"/>
            <a:ext cx="312821" cy="3693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566212-3B2F-601A-52C9-358A3294B1D4}"/>
              </a:ext>
            </a:extLst>
          </p:cNvPr>
          <p:cNvSpPr txBox="1"/>
          <p:nvPr/>
        </p:nvSpPr>
        <p:spPr>
          <a:xfrm>
            <a:off x="5318516" y="2614618"/>
            <a:ext cx="312821" cy="3693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E37E74-5F96-F168-99E3-4ABA139F9927}"/>
              </a:ext>
            </a:extLst>
          </p:cNvPr>
          <p:cNvSpPr txBox="1"/>
          <p:nvPr/>
        </p:nvSpPr>
        <p:spPr>
          <a:xfrm>
            <a:off x="5837879" y="3139677"/>
            <a:ext cx="312821" cy="3693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04CCB39-9243-B221-7506-7DACE9A0A8FD}"/>
              </a:ext>
            </a:extLst>
          </p:cNvPr>
          <p:cNvSpPr txBox="1"/>
          <p:nvPr/>
        </p:nvSpPr>
        <p:spPr>
          <a:xfrm>
            <a:off x="6345210" y="3664014"/>
            <a:ext cx="312821" cy="3693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55C5DEC-BDB7-70ED-C479-4F10C6566BC6}"/>
              </a:ext>
            </a:extLst>
          </p:cNvPr>
          <p:cNvSpPr txBox="1"/>
          <p:nvPr/>
        </p:nvSpPr>
        <p:spPr>
          <a:xfrm>
            <a:off x="5318515" y="2088595"/>
            <a:ext cx="312821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1FB4CBE-30A3-6862-E70C-E26688C012E4}"/>
              </a:ext>
            </a:extLst>
          </p:cNvPr>
          <p:cNvSpPr txBox="1"/>
          <p:nvPr/>
        </p:nvSpPr>
        <p:spPr>
          <a:xfrm>
            <a:off x="5825847" y="2614018"/>
            <a:ext cx="312821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F89C27-7E6A-C7AE-F0B4-15E037466D57}"/>
              </a:ext>
            </a:extLst>
          </p:cNvPr>
          <p:cNvSpPr txBox="1"/>
          <p:nvPr/>
        </p:nvSpPr>
        <p:spPr>
          <a:xfrm>
            <a:off x="6351225" y="3146598"/>
            <a:ext cx="312821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DAC2066-1212-D0F7-A12A-1EBE43FF34DE}"/>
              </a:ext>
            </a:extLst>
          </p:cNvPr>
          <p:cNvSpPr txBox="1"/>
          <p:nvPr/>
        </p:nvSpPr>
        <p:spPr>
          <a:xfrm>
            <a:off x="5837878" y="2090006"/>
            <a:ext cx="312821" cy="369332"/>
          </a:xfrm>
          <a:prstGeom prst="rect">
            <a:avLst/>
          </a:prstGeom>
          <a:solidFill>
            <a:srgbClr val="F808E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6CB811-A321-C040-EC7B-DC9151664DC3}"/>
              </a:ext>
            </a:extLst>
          </p:cNvPr>
          <p:cNvSpPr txBox="1"/>
          <p:nvPr/>
        </p:nvSpPr>
        <p:spPr>
          <a:xfrm>
            <a:off x="6351225" y="2621518"/>
            <a:ext cx="312821" cy="369332"/>
          </a:xfrm>
          <a:prstGeom prst="rect">
            <a:avLst/>
          </a:prstGeom>
          <a:solidFill>
            <a:srgbClr val="F808E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0C8022-032D-5665-58EC-8BF2566E4B31}"/>
              </a:ext>
            </a:extLst>
          </p:cNvPr>
          <p:cNvSpPr txBox="1"/>
          <p:nvPr/>
        </p:nvSpPr>
        <p:spPr>
          <a:xfrm>
            <a:off x="6351225" y="2096520"/>
            <a:ext cx="312821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8477B72-3E7F-8233-3C9B-2A3D2D3B3BBA}"/>
              </a:ext>
            </a:extLst>
          </p:cNvPr>
          <p:cNvSpPr txBox="1"/>
          <p:nvPr/>
        </p:nvSpPr>
        <p:spPr>
          <a:xfrm>
            <a:off x="6858555" y="2094420"/>
            <a:ext cx="312821" cy="369332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32DB9B-1E59-4AE0-0D45-980B8AA7EF9A}"/>
              </a:ext>
            </a:extLst>
          </p:cNvPr>
          <p:cNvSpPr txBox="1"/>
          <p:nvPr/>
        </p:nvSpPr>
        <p:spPr>
          <a:xfrm>
            <a:off x="8103269" y="3770604"/>
            <a:ext cx="374182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Якщо ми передбачили неправильно, ми повинні видалити всі ці інструкції та розпочати виконання знову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11825C8-BB8A-74FB-565E-9454685EA2E9}"/>
              </a:ext>
            </a:extLst>
          </p:cNvPr>
          <p:cNvSpPr txBox="1"/>
          <p:nvPr/>
        </p:nvSpPr>
        <p:spPr>
          <a:xfrm>
            <a:off x="8103267" y="2224519"/>
            <a:ext cx="3741819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Тепер ми знаємо,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 чи ми</a:t>
            </a:r>
            <a:r>
              <a:rPr lang="ru-RU" dirty="0">
                <a:solidFill>
                  <a:schemeClr val="bg1"/>
                </a:solidFill>
                <a:latin typeface="YouTube Sans"/>
              </a:rPr>
              <a:t> правильно передбачили чи ні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BBB1FB-0AAC-D4D8-4D86-6AD619123269}"/>
              </a:ext>
            </a:extLst>
          </p:cNvPr>
          <p:cNvSpPr txBox="1"/>
          <p:nvPr/>
        </p:nvSpPr>
        <p:spPr>
          <a:xfrm>
            <a:off x="8103267" y="1442264"/>
            <a:ext cx="3741818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Ми передбачаємо, де наш код продовжить виконання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4DA785-F549-F738-6F34-92212E67F1AB}"/>
              </a:ext>
            </a:extLst>
          </p:cNvPr>
          <p:cNvSpPr/>
          <p:nvPr/>
        </p:nvSpPr>
        <p:spPr>
          <a:xfrm>
            <a:off x="4298400" y="2088595"/>
            <a:ext cx="327739" cy="36933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C5B67C-FD92-721E-051C-5750C25657E4}"/>
              </a:ext>
            </a:extLst>
          </p:cNvPr>
          <p:cNvCxnSpPr>
            <a:stCxn id="5" idx="6"/>
            <a:endCxn id="40" idx="1"/>
          </p:cNvCxnSpPr>
          <p:nvPr/>
        </p:nvCxnSpPr>
        <p:spPr>
          <a:xfrm>
            <a:off x="4626139" y="2273261"/>
            <a:ext cx="185046" cy="401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404BB862-D37E-B3F7-E2B7-466CC91A7BC7}"/>
              </a:ext>
            </a:extLst>
          </p:cNvPr>
          <p:cNvSpPr/>
          <p:nvPr/>
        </p:nvSpPr>
        <p:spPr>
          <a:xfrm>
            <a:off x="6235364" y="4082011"/>
            <a:ext cx="532512" cy="577516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7E9117-17C1-650B-AF41-64491A7EE89F}"/>
              </a:ext>
            </a:extLst>
          </p:cNvPr>
          <p:cNvSpPr/>
          <p:nvPr/>
        </p:nvSpPr>
        <p:spPr>
          <a:xfrm>
            <a:off x="4718662" y="1991226"/>
            <a:ext cx="2025038" cy="5660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2639A-1122-938B-52D3-E4775B241856}"/>
              </a:ext>
            </a:extLst>
          </p:cNvPr>
          <p:cNvSpPr txBox="1"/>
          <p:nvPr/>
        </p:nvSpPr>
        <p:spPr>
          <a:xfrm>
            <a:off x="8103268" y="2990850"/>
            <a:ext cx="3741821" cy="646331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Якщо ми правильно вгадали, то можемо далі виконувати без змін </a:t>
            </a:r>
            <a:r>
              <a:rPr lang="en-US" dirty="0">
                <a:solidFill>
                  <a:schemeClr val="bg1"/>
                </a:solidFill>
                <a:latin typeface="YouTube Sans"/>
                <a:sym typeface="Wingdings" panose="05000000000000000000" pitchFamily="2" charset="2"/>
              </a:rPr>
              <a:t>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 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394967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3" grpId="1" animBg="1"/>
      <p:bldP spid="45" grpId="0" animBg="1"/>
      <p:bldP spid="46" grpId="0" animBg="1"/>
      <p:bldP spid="47" grpId="0" animBg="1"/>
      <p:bldP spid="47" grpId="1" animBg="1"/>
      <p:bldP spid="50" grpId="0" animBg="1"/>
      <p:bldP spid="51" grpId="0" animBg="1"/>
      <p:bldP spid="51" grpId="1" animBg="1"/>
      <p:bldP spid="53" grpId="0" animBg="1"/>
      <p:bldP spid="53" grpId="1" animBg="1"/>
      <p:bldP spid="55" grpId="0" animBg="1"/>
      <p:bldP spid="24" grpId="0" animBg="1"/>
      <p:bldP spid="58" grpId="0" animBg="1"/>
      <p:bldP spid="4" grpId="0" animBg="1"/>
      <p:bldP spid="5" grpId="0" animBg="1"/>
      <p:bldP spid="17" grpId="0" animBg="1"/>
      <p:bldP spid="18" grpId="0" animBg="1"/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D6952-579B-1A4D-79AA-E3E20C1DC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Оптимізація коду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C237F-2804-D922-1E42-DC644BBB6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YouTube Sans"/>
              </a:rPr>
              <a:t>Отже, яким чином ми можемо використати цю інформацію для прискорення нашої програми?</a:t>
            </a:r>
          </a:p>
          <a:p>
            <a:r>
              <a:rPr lang="en-US" dirty="0">
                <a:latin typeface="YouTube Sans"/>
              </a:rPr>
              <a:t>AMD </a:t>
            </a:r>
            <a:r>
              <a:rPr lang="en-US" dirty="0" err="1">
                <a:latin typeface="YouTube Sans"/>
              </a:rPr>
              <a:t>uProf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вказує, що під час виконання, </a:t>
            </a:r>
            <a:r>
              <a:rPr lang="en-US" dirty="0">
                <a:latin typeface="YouTube Sans"/>
              </a:rPr>
              <a:t>CPI </a:t>
            </a:r>
            <a:r>
              <a:rPr lang="uk-UA" dirty="0">
                <a:latin typeface="YouTube Sans"/>
              </a:rPr>
              <a:t>є дуже високим</a:t>
            </a:r>
          </a:p>
          <a:p>
            <a:pPr lvl="1"/>
            <a:r>
              <a:rPr lang="uk-UA" dirty="0">
                <a:latin typeface="YouTube Sans"/>
              </a:rPr>
              <a:t>Отже, ми конвеєр використовуєм неефективно</a:t>
            </a:r>
          </a:p>
          <a:p>
            <a:pPr lvl="1"/>
            <a:r>
              <a:rPr lang="uk-UA" dirty="0">
                <a:latin typeface="YouTube Sans"/>
              </a:rPr>
              <a:t>У нас є троги залежностей, але також може є латентні інструкції</a:t>
            </a:r>
            <a:endParaRPr lang="en-US" dirty="0">
              <a:latin typeface="YouTube Sans"/>
            </a:endParaRPr>
          </a:p>
          <a:p>
            <a:r>
              <a:rPr lang="uk-UA" dirty="0">
                <a:latin typeface="YouTube Sans"/>
              </a:rPr>
              <a:t>Можемо це розв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язати двома способами</a:t>
            </a:r>
            <a:r>
              <a:rPr lang="en-US" dirty="0">
                <a:latin typeface="YouTube Sans"/>
              </a:rPr>
              <a:t>:</a:t>
            </a:r>
          </a:p>
          <a:p>
            <a:pPr lvl="1"/>
            <a:r>
              <a:rPr lang="en-US" dirty="0">
                <a:latin typeface="YouTube Sans"/>
              </a:rPr>
              <a:t>1) </a:t>
            </a:r>
            <a:r>
              <a:rPr lang="ru-RU" dirty="0">
                <a:latin typeface="YouTube Sans"/>
              </a:rPr>
              <a:t>Зменшіть </a:t>
            </a:r>
            <a:r>
              <a:rPr lang="uk-UA" dirty="0">
                <a:latin typeface="YouTube Sans"/>
              </a:rPr>
              <a:t>кількість</a:t>
            </a:r>
            <a:r>
              <a:rPr lang="ru-RU" dirty="0">
                <a:latin typeface="YouTube Sans"/>
              </a:rPr>
              <a:t> роботи, яку наш код </a:t>
            </a:r>
            <a:r>
              <a:rPr lang="uk-UA" dirty="0">
                <a:latin typeface="YouTube Sans"/>
              </a:rPr>
              <a:t>виконує</a:t>
            </a:r>
            <a:endParaRPr lang="ru-RU" dirty="0">
              <a:latin typeface="YouTube Sans"/>
            </a:endParaRPr>
          </a:p>
          <a:p>
            <a:pPr lvl="1"/>
            <a:r>
              <a:rPr lang="en-US" dirty="0">
                <a:latin typeface="YouTube Sans"/>
              </a:rPr>
              <a:t>2) </a:t>
            </a:r>
            <a:r>
              <a:rPr lang="ru-RU" dirty="0">
                <a:latin typeface="YouTube Sans"/>
              </a:rPr>
              <a:t>Зменшіть проблеми, які спричинюють погану конвеєрність інструкцій</a:t>
            </a:r>
            <a:endParaRPr lang="en-US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343799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03D98-4B3C-C4F7-0299-65B77641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Попереднє обчислення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312E7-3C33-DB85-CBA4-95316D907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7731733" cy="1820132"/>
          </a:xfrm>
        </p:spPr>
        <p:txBody>
          <a:bodyPr>
            <a:normAutofit/>
          </a:bodyPr>
          <a:lstStyle/>
          <a:p>
            <a:r>
              <a:rPr lang="uk-UA" dirty="0">
                <a:latin typeface="YouTube Sans"/>
              </a:rPr>
              <a:t>Ми знаємо, що високолатентні інструкції можуть сповільнити конвеєр</a:t>
            </a:r>
          </a:p>
          <a:p>
            <a:r>
              <a:rPr lang="uk-UA" dirty="0">
                <a:latin typeface="YouTube Sans"/>
              </a:rPr>
              <a:t>У нашому циклі є кілька місць, де ми ділимо, і ми бачимо, що цей код займає ~13% загального часу виконання!</a:t>
            </a:r>
          </a:p>
          <a:p>
            <a:pPr lvl="1"/>
            <a:r>
              <a:rPr lang="uk-UA" dirty="0">
                <a:latin typeface="YouTube Sans"/>
              </a:rPr>
              <a:t>Якщо ми це спростимо, то може навіть буде менше регістрів що нам треба зберігати</a:t>
            </a:r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0D03A87-1689-150F-2A36-EEEF2C635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73" y="3560463"/>
            <a:ext cx="8901363" cy="31101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C21895-4E01-B04A-37E3-87DFEDF202B0}"/>
              </a:ext>
            </a:extLst>
          </p:cNvPr>
          <p:cNvSpPr/>
          <p:nvPr/>
        </p:nvSpPr>
        <p:spPr>
          <a:xfrm>
            <a:off x="2989847" y="3603457"/>
            <a:ext cx="1383632" cy="21055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31A2EA-54B3-A53A-5058-62E5EAB5720F}"/>
              </a:ext>
            </a:extLst>
          </p:cNvPr>
          <p:cNvSpPr/>
          <p:nvPr/>
        </p:nvSpPr>
        <p:spPr>
          <a:xfrm>
            <a:off x="4690311" y="3596557"/>
            <a:ext cx="1383632" cy="21055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524600-732B-FB3E-A1BF-10B959338AC5}"/>
              </a:ext>
            </a:extLst>
          </p:cNvPr>
          <p:cNvSpPr/>
          <p:nvPr/>
        </p:nvSpPr>
        <p:spPr>
          <a:xfrm>
            <a:off x="6388771" y="3582757"/>
            <a:ext cx="1383632" cy="21055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08017B-062C-2F3C-25F6-6FCB2A1BF653}"/>
              </a:ext>
            </a:extLst>
          </p:cNvPr>
          <p:cNvSpPr/>
          <p:nvPr/>
        </p:nvSpPr>
        <p:spPr>
          <a:xfrm>
            <a:off x="6438902" y="3930788"/>
            <a:ext cx="1574130" cy="21055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9D6858-579C-CEB4-7D8E-36679EF0BDAD}"/>
              </a:ext>
            </a:extLst>
          </p:cNvPr>
          <p:cNvSpPr/>
          <p:nvPr/>
        </p:nvSpPr>
        <p:spPr>
          <a:xfrm>
            <a:off x="4552950" y="3944588"/>
            <a:ext cx="1574130" cy="21055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F7CE1D-5409-9ECD-D5B4-8E818EF78332}"/>
              </a:ext>
            </a:extLst>
          </p:cNvPr>
          <p:cNvSpPr/>
          <p:nvPr/>
        </p:nvSpPr>
        <p:spPr>
          <a:xfrm>
            <a:off x="2691062" y="3951488"/>
            <a:ext cx="1574130" cy="21055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0781F1-6851-B26C-92E7-131D249F9DCD}"/>
              </a:ext>
            </a:extLst>
          </p:cNvPr>
          <p:cNvSpPr txBox="1"/>
          <p:nvPr/>
        </p:nvSpPr>
        <p:spPr>
          <a:xfrm>
            <a:off x="8993605" y="1570121"/>
            <a:ext cx="2893595" cy="1477328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Жодна з цих змінних не залежить ні від чого в циклі, ми можемо попередньо обчислити ділення за межами циклу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176723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r>
              <a:rPr lang="en-US" dirty="0"/>
              <a:t>Queue Live Coding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608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12E47-E2C6-FBF7-2438-7BDF746A9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Попереднє обчислення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3E3596-9920-0585-8AD8-2302F8A2A6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uk-UA" dirty="0">
                    <a:latin typeface="YouTube Sans"/>
                  </a:rPr>
                  <a:t>Можливо, ви зауважили, що ця зміна коду була дуже простою і компілятор повинен знати, що значення положення вершини не змінюється всередині циклу. </a:t>
                </a:r>
              </a:p>
              <a:p>
                <a:pPr lvl="1"/>
                <a:r>
                  <a:rPr lang="uk-UA" dirty="0">
                    <a:latin typeface="YouTube Sans"/>
                  </a:rPr>
                  <a:t>То ж чому компілятор не міг сам виконати ці оптимізації?</a:t>
                </a:r>
              </a:p>
              <a:p>
                <a:r>
                  <a:rPr lang="uk-UA" dirty="0">
                    <a:latin typeface="YouTube Sans"/>
                  </a:rPr>
                  <a:t>Відповідь - точність. Виведення оптимізованої програми має бути точно таким же, як і виведення неоптимізованої програми, що важко зробити зі змінними </a:t>
                </a:r>
                <a:r>
                  <a:rPr lang="en-US" dirty="0">
                    <a:latin typeface="YouTube Sans"/>
                  </a:rPr>
                  <a:t>float</a:t>
                </a:r>
                <a:endParaRPr lang="uk-UA" dirty="0">
                  <a:latin typeface="YouTube Sans"/>
                </a:endParaRPr>
              </a:p>
              <a:p>
                <a:pPr lvl="1"/>
                <a:r>
                  <a:rPr lang="en-US" dirty="0">
                    <a:latin typeface="YouTube Sans"/>
                  </a:rPr>
                  <a:t>Floats </a:t>
                </a:r>
                <a:r>
                  <a:rPr lang="uk-UA" dirty="0">
                    <a:latin typeface="YouTube Sans"/>
                  </a:rPr>
                  <a:t>не є асоціативними, наприклад: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dirty="0">
                  <a:latin typeface="YouTube Sans"/>
                </a:endParaRPr>
              </a:p>
              <a:p>
                <a:r>
                  <a:rPr lang="ru-RU" dirty="0">
                    <a:latin typeface="YouTube Sans"/>
                  </a:rPr>
                  <a:t>Для наших цілей невеликі </a:t>
                </a:r>
                <a:r>
                  <a:rPr lang="uk-UA" dirty="0">
                    <a:latin typeface="YouTube Sans"/>
                  </a:rPr>
                  <a:t>різниці</a:t>
                </a:r>
                <a:r>
                  <a:rPr lang="ru-RU" dirty="0">
                    <a:latin typeface="YouTube Sans"/>
                  </a:rPr>
                  <a:t> в значеннях UV і Z, додані цими змінними, цілком допустимі, але є інші програми, де це не так.</a:t>
                </a:r>
                <a:endParaRPr lang="uk-UA" dirty="0">
                  <a:latin typeface="YouTube Sans"/>
                </a:endParaRPr>
              </a:p>
              <a:p>
                <a:pPr lvl="1"/>
                <a:r>
                  <a:rPr lang="ru-RU" dirty="0">
                    <a:latin typeface="YouTube Sans"/>
                  </a:rPr>
                  <a:t>Компілятор ніколи не матиме контексту, який ми маємо для випадків використання наших кодів</a:t>
                </a:r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3E3596-9920-0585-8AD8-2302F8A2A6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" t="-980" r="-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789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FB81A-6D2F-1BCA-D21D-2A612E38E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Оптимізація реберних рівнянь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E8A1E-A287-E080-BCD7-C7CB5AF7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10775723" cy="1684421"/>
          </a:xfrm>
        </p:spPr>
        <p:txBody>
          <a:bodyPr/>
          <a:lstStyle/>
          <a:p>
            <a:r>
              <a:rPr lang="ru-RU" dirty="0">
                <a:latin typeface="YouTube Sans"/>
              </a:rPr>
              <a:t>Однією з найповільніших частин нашого коду є обчислення рівнянь </a:t>
            </a:r>
            <a:r>
              <a:rPr lang="uk-UA" dirty="0">
                <a:latin typeface="YouTube Sans"/>
              </a:rPr>
              <a:t>ребра</a:t>
            </a:r>
            <a:r>
              <a:rPr lang="ru-RU" dirty="0">
                <a:latin typeface="YouTube Sans"/>
              </a:rPr>
              <a:t> для кожного пікселя (~40%)</a:t>
            </a:r>
            <a:endParaRPr lang="uk-UA" dirty="0">
              <a:latin typeface="YouTube Sans"/>
            </a:endParaRPr>
          </a:p>
          <a:p>
            <a:r>
              <a:rPr lang="ru-RU" dirty="0">
                <a:latin typeface="YouTube Sans"/>
              </a:rPr>
              <a:t>Обчислення PixelPoint позначено як повільне, але пам’ятайте, що статистичні профайлери є неточними</a:t>
            </a:r>
          </a:p>
          <a:p>
            <a:pPr lvl="1"/>
            <a:r>
              <a:rPr lang="ru-RU" dirty="0">
                <a:latin typeface="YouTube Sans"/>
              </a:rPr>
              <a:t>Можливо, частину роботи для рівняння </a:t>
            </a:r>
            <a:r>
              <a:rPr lang="uk-UA" dirty="0">
                <a:latin typeface="YouTube Sans"/>
              </a:rPr>
              <a:t>ребра</a:t>
            </a:r>
            <a:r>
              <a:rPr lang="ru-RU" dirty="0">
                <a:latin typeface="YouTube Sans"/>
              </a:rPr>
              <a:t> було позначено як роботу для PixelPoint</a:t>
            </a:r>
            <a:endParaRPr lang="en-US" dirty="0">
              <a:latin typeface="YouTube Sans"/>
            </a:endParaRPr>
          </a:p>
        </p:txBody>
      </p:sp>
      <p:pic>
        <p:nvPicPr>
          <p:cNvPr id="51" name="Picture 5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5EAA50C-8D8E-79D5-CA95-1470B8EFE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83" y="3045046"/>
            <a:ext cx="9577137" cy="3624726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F8F9FA40-BED9-EC55-899D-15095A6AD41B}"/>
              </a:ext>
            </a:extLst>
          </p:cNvPr>
          <p:cNvSpPr/>
          <p:nvPr/>
        </p:nvSpPr>
        <p:spPr>
          <a:xfrm>
            <a:off x="1311442" y="4824663"/>
            <a:ext cx="8602578" cy="12813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6F486FA-4ABB-FC4E-208F-5D03A8C9E976}"/>
              </a:ext>
            </a:extLst>
          </p:cNvPr>
          <p:cNvSpPr/>
          <p:nvPr/>
        </p:nvSpPr>
        <p:spPr>
          <a:xfrm>
            <a:off x="1311442" y="4457700"/>
            <a:ext cx="8602578" cy="18648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23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286EE-E696-A2A0-5009-17A6B89E0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Стратегії оптимізації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A38E5-ADB7-28BE-82FC-CBE1EDE74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910828" cy="4351337"/>
          </a:xfrm>
        </p:spPr>
        <p:txBody>
          <a:bodyPr/>
          <a:lstStyle/>
          <a:p>
            <a:r>
              <a:rPr lang="en-US" dirty="0">
                <a:latin typeface="YouTube Sans"/>
              </a:rPr>
              <a:t>1) </a:t>
            </a:r>
            <a:r>
              <a:rPr lang="ru-RU" dirty="0">
                <a:latin typeface="YouTube Sans"/>
              </a:rPr>
              <a:t>Ми можемо спробувати кілька речей і побачити чи програми швидше здійснюється </a:t>
            </a:r>
            <a:endParaRPr lang="en-US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Зазвичай ми знаємо, де наша програма повільна</a:t>
            </a:r>
            <a:endParaRPr lang="en-US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Ми можемо спробувати кілька трюків, які</a:t>
            </a:r>
            <a:r>
              <a:rPr lang="en-US" dirty="0">
                <a:latin typeface="YouTube Sans"/>
              </a:rPr>
              <a:t> </a:t>
            </a:r>
            <a:r>
              <a:rPr lang="ru-RU" dirty="0">
                <a:latin typeface="YouTube Sans"/>
              </a:rPr>
              <a:t>можуть зробити програму швидшою</a:t>
            </a:r>
            <a:endParaRPr lang="en-US" dirty="0">
              <a:latin typeface="YouTube Sans"/>
            </a:endParaRPr>
          </a:p>
          <a:p>
            <a:r>
              <a:rPr lang="en-US" dirty="0">
                <a:latin typeface="YouTube Sans"/>
              </a:rPr>
              <a:t>2) </a:t>
            </a:r>
            <a:r>
              <a:rPr lang="ru-RU" dirty="0">
                <a:latin typeface="YouTube Sans"/>
              </a:rPr>
              <a:t>Ми можемо використовувати інструменти, щоб спробувати проаналізувати, чому наша програма працює повільно, і використовувати цю інформацію для оптимізації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Набагато кращий метод зрозуміти, що требра робити</a:t>
            </a:r>
            <a:endParaRPr lang="en-US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Потрібно трохи більше знання, але це не дуже складно!</a:t>
            </a:r>
            <a:r>
              <a:rPr lang="en-US" dirty="0">
                <a:latin typeface="YouTube Sans"/>
              </a:rPr>
              <a:t> </a:t>
            </a:r>
          </a:p>
          <a:p>
            <a:pPr lvl="2"/>
            <a:r>
              <a:rPr lang="ru-RU" dirty="0">
                <a:latin typeface="YouTube Sans"/>
              </a:rPr>
              <a:t>Більшість людей просто не намагаються</a:t>
            </a:r>
            <a:endParaRPr lang="en-US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190729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FB81A-6D2F-1BCA-D21D-2A612E38E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Оптимізація реберних рівнянь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1E8A1E-A287-E080-BCD7-C7CB5AF7A0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5278934" cy="4740442"/>
              </a:xfrm>
            </p:spPr>
            <p:txBody>
              <a:bodyPr>
                <a:normAutofit/>
              </a:bodyPr>
              <a:lstStyle/>
              <a:p>
                <a:r>
                  <a:rPr lang="ru-RU" dirty="0">
                    <a:latin typeface="YouTube Sans"/>
                  </a:rPr>
                  <a:t>Наразі, ми обчислюємо наші рівняння ребер повністю для кожного пікселя, але ми знаємо, що ми завжди рухатимемося зліва направо на один піксель і рухатимемося вниз на один рядок пікселів</a:t>
                </a:r>
              </a:p>
              <a:p>
                <a:pPr lvl="1"/>
                <a:r>
                  <a:rPr lang="uk-UA" dirty="0">
                    <a:latin typeface="YouTube Sans"/>
                  </a:rPr>
                  <a:t>Чи можемо вивести простіші рівняння, застосовуючи це знання</a:t>
                </a:r>
                <a:r>
                  <a:rPr lang="en-US" dirty="0">
                    <a:latin typeface="YouTube Sans"/>
                  </a:rPr>
                  <a:t>?</a:t>
                </a:r>
              </a:p>
              <a:p>
                <a:r>
                  <a:rPr lang="ru-RU" dirty="0">
                    <a:latin typeface="YouTube Sans"/>
                  </a:rPr>
                  <a:t>Припустимо, у нас є 2 нових значення</a:t>
                </a:r>
                <a:r>
                  <a:rPr lang="en-US" dirty="0">
                    <a:latin typeface="YouTube Sans"/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𝐷𝑖𝑓𝑓𝑋</m:t>
                    </m:r>
                  </m:oMath>
                </a14:m>
                <a:r>
                  <a:rPr lang="en-US" dirty="0">
                    <a:latin typeface="YouTube Sans"/>
                  </a:rPr>
                  <a:t> = </a:t>
                </a:r>
                <a:r>
                  <a:rPr lang="uk-UA" dirty="0">
                    <a:latin typeface="YouTube Sans"/>
                  </a:rPr>
                  <a:t>Різниця рівняння ребер між положенням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та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latin typeface="YouTube San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𝐷𝑖𝑓𝑓𝑌</m:t>
                    </m:r>
                  </m:oMath>
                </a14:m>
                <a:r>
                  <a:rPr lang="en-US" dirty="0">
                    <a:latin typeface="YouTube Sans"/>
                  </a:rPr>
                  <a:t> = </a:t>
                </a:r>
                <a:r>
                  <a:rPr lang="uk-UA" dirty="0">
                    <a:latin typeface="YouTube Sans"/>
                  </a:rPr>
                  <a:t>Різниця рівняння ребер між положенням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та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Якщо ці значення є легко обчислити, то може прискоримо обчислення рівняння ребер!</a:t>
                </a:r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1E8A1E-A287-E080-BCD7-C7CB5AF7A0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5278934" cy="4740442"/>
              </a:xfrm>
              <a:blipFill>
                <a:blip r:embed="rId2"/>
                <a:stretch>
                  <a:fillRect l="-231" t="-900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>
            <a:extLst>
              <a:ext uri="{FF2B5EF4-FFF2-40B4-BE49-F238E27FC236}">
                <a16:creationId xmlns:a16="http://schemas.microsoft.com/office/drawing/2014/main" id="{D2EFDC22-7820-B95E-F79B-69194ADE2A3E}"/>
              </a:ext>
            </a:extLst>
          </p:cNvPr>
          <p:cNvSpPr/>
          <p:nvPr/>
        </p:nvSpPr>
        <p:spPr>
          <a:xfrm>
            <a:off x="6942567" y="2201779"/>
            <a:ext cx="463216" cy="421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4F671E6-526D-AE93-8462-13CA5FD10CC0}"/>
              </a:ext>
            </a:extLst>
          </p:cNvPr>
          <p:cNvSpPr/>
          <p:nvPr/>
        </p:nvSpPr>
        <p:spPr>
          <a:xfrm>
            <a:off x="7141089" y="2376236"/>
            <a:ext cx="72189" cy="7218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29754FE-93B1-CC47-BF1F-CDEF263C8F89}"/>
              </a:ext>
            </a:extLst>
          </p:cNvPr>
          <p:cNvSpPr/>
          <p:nvPr/>
        </p:nvSpPr>
        <p:spPr>
          <a:xfrm>
            <a:off x="7405783" y="2201779"/>
            <a:ext cx="463216" cy="421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075BDEC-3DB3-662A-BF0E-A56447534B0D}"/>
              </a:ext>
            </a:extLst>
          </p:cNvPr>
          <p:cNvSpPr/>
          <p:nvPr/>
        </p:nvSpPr>
        <p:spPr>
          <a:xfrm>
            <a:off x="7604305" y="2376236"/>
            <a:ext cx="72189" cy="7218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7A9121B-EC4A-42D5-128A-DD7F4682E492}"/>
              </a:ext>
            </a:extLst>
          </p:cNvPr>
          <p:cNvSpPr/>
          <p:nvPr/>
        </p:nvSpPr>
        <p:spPr>
          <a:xfrm>
            <a:off x="6942567" y="2622884"/>
            <a:ext cx="463216" cy="421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CEAA44C-CF58-56D8-7785-D1740512BCAC}"/>
              </a:ext>
            </a:extLst>
          </p:cNvPr>
          <p:cNvSpPr/>
          <p:nvPr/>
        </p:nvSpPr>
        <p:spPr>
          <a:xfrm>
            <a:off x="7141089" y="2797341"/>
            <a:ext cx="72189" cy="7218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B88A14-CEFE-856F-0C39-95438D0B1D38}"/>
              </a:ext>
            </a:extLst>
          </p:cNvPr>
          <p:cNvSpPr/>
          <p:nvPr/>
        </p:nvSpPr>
        <p:spPr>
          <a:xfrm>
            <a:off x="7405783" y="2622884"/>
            <a:ext cx="463216" cy="421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BC4250F-F896-2FF6-5B27-22B1ACB98709}"/>
              </a:ext>
            </a:extLst>
          </p:cNvPr>
          <p:cNvSpPr/>
          <p:nvPr/>
        </p:nvSpPr>
        <p:spPr>
          <a:xfrm>
            <a:off x="7604305" y="2797341"/>
            <a:ext cx="72189" cy="7218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09F384F-3F03-938A-B466-D8234472DE91}"/>
              </a:ext>
            </a:extLst>
          </p:cNvPr>
          <p:cNvSpPr/>
          <p:nvPr/>
        </p:nvSpPr>
        <p:spPr>
          <a:xfrm>
            <a:off x="6942567" y="3043987"/>
            <a:ext cx="463216" cy="421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5F67A0B-E7AA-4B3F-68FA-B7F8AC8B6506}"/>
              </a:ext>
            </a:extLst>
          </p:cNvPr>
          <p:cNvSpPr/>
          <p:nvPr/>
        </p:nvSpPr>
        <p:spPr>
          <a:xfrm>
            <a:off x="7141089" y="3218444"/>
            <a:ext cx="72189" cy="7218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CD0BD98-1529-D0A4-503F-A52A3A3A9EB7}"/>
              </a:ext>
            </a:extLst>
          </p:cNvPr>
          <p:cNvSpPr/>
          <p:nvPr/>
        </p:nvSpPr>
        <p:spPr>
          <a:xfrm>
            <a:off x="7405783" y="3043987"/>
            <a:ext cx="463216" cy="421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A15A92E-23FA-7870-5E24-0BB5D43F72AF}"/>
              </a:ext>
            </a:extLst>
          </p:cNvPr>
          <p:cNvSpPr/>
          <p:nvPr/>
        </p:nvSpPr>
        <p:spPr>
          <a:xfrm>
            <a:off x="7604305" y="3218444"/>
            <a:ext cx="72189" cy="7218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42BB4C3-B674-94A9-2B17-66DA4D3FF7CF}"/>
              </a:ext>
            </a:extLst>
          </p:cNvPr>
          <p:cNvSpPr/>
          <p:nvPr/>
        </p:nvSpPr>
        <p:spPr>
          <a:xfrm>
            <a:off x="6942567" y="3465092"/>
            <a:ext cx="463216" cy="421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A220EF91-46A9-E1B8-E394-B61743CF2F01}"/>
              </a:ext>
            </a:extLst>
          </p:cNvPr>
          <p:cNvSpPr/>
          <p:nvPr/>
        </p:nvSpPr>
        <p:spPr>
          <a:xfrm>
            <a:off x="7141089" y="3639549"/>
            <a:ext cx="72189" cy="7218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A54BBBA-37F7-A790-3FD1-273E1767FB4E}"/>
              </a:ext>
            </a:extLst>
          </p:cNvPr>
          <p:cNvSpPr/>
          <p:nvPr/>
        </p:nvSpPr>
        <p:spPr>
          <a:xfrm>
            <a:off x="7405783" y="3465092"/>
            <a:ext cx="463216" cy="421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C2DD7E4F-E468-A28C-2ED5-D4023B707105}"/>
              </a:ext>
            </a:extLst>
          </p:cNvPr>
          <p:cNvSpPr/>
          <p:nvPr/>
        </p:nvSpPr>
        <p:spPr>
          <a:xfrm>
            <a:off x="7604305" y="3639549"/>
            <a:ext cx="72189" cy="7218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4E84859-E55A-92DF-5298-56DD1AE9ABB0}"/>
              </a:ext>
            </a:extLst>
          </p:cNvPr>
          <p:cNvSpPr/>
          <p:nvPr/>
        </p:nvSpPr>
        <p:spPr>
          <a:xfrm>
            <a:off x="7871004" y="2201779"/>
            <a:ext cx="463216" cy="421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EA78A441-ED71-7AD3-CABB-E9AF15B6E41C}"/>
              </a:ext>
            </a:extLst>
          </p:cNvPr>
          <p:cNvSpPr/>
          <p:nvPr/>
        </p:nvSpPr>
        <p:spPr>
          <a:xfrm>
            <a:off x="8069526" y="2376236"/>
            <a:ext cx="72189" cy="7218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2AD9D7-42DF-CBF9-FE9E-3D118178A891}"/>
              </a:ext>
            </a:extLst>
          </p:cNvPr>
          <p:cNvSpPr/>
          <p:nvPr/>
        </p:nvSpPr>
        <p:spPr>
          <a:xfrm>
            <a:off x="8334220" y="2201779"/>
            <a:ext cx="463216" cy="421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1FFA198-7101-CD7D-734E-B8D42598B665}"/>
              </a:ext>
            </a:extLst>
          </p:cNvPr>
          <p:cNvSpPr/>
          <p:nvPr/>
        </p:nvSpPr>
        <p:spPr>
          <a:xfrm>
            <a:off x="8532742" y="2376236"/>
            <a:ext cx="72189" cy="7218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1CA3138-AFB0-552D-2296-42DA8A445A00}"/>
              </a:ext>
            </a:extLst>
          </p:cNvPr>
          <p:cNvSpPr/>
          <p:nvPr/>
        </p:nvSpPr>
        <p:spPr>
          <a:xfrm>
            <a:off x="7871004" y="2622884"/>
            <a:ext cx="463216" cy="421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AFDBD90-FFD4-7D88-AB4A-44FA862FEAF0}"/>
              </a:ext>
            </a:extLst>
          </p:cNvPr>
          <p:cNvSpPr/>
          <p:nvPr/>
        </p:nvSpPr>
        <p:spPr>
          <a:xfrm>
            <a:off x="8069526" y="2797341"/>
            <a:ext cx="72189" cy="7218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21E21A6-FE2F-13A4-3040-CCE5ACE2C16D}"/>
              </a:ext>
            </a:extLst>
          </p:cNvPr>
          <p:cNvSpPr/>
          <p:nvPr/>
        </p:nvSpPr>
        <p:spPr>
          <a:xfrm>
            <a:off x="8334220" y="2622884"/>
            <a:ext cx="463216" cy="421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45E2E6E3-06E0-ED81-941E-0E02054FF701}"/>
              </a:ext>
            </a:extLst>
          </p:cNvPr>
          <p:cNvSpPr/>
          <p:nvPr/>
        </p:nvSpPr>
        <p:spPr>
          <a:xfrm>
            <a:off x="8532742" y="2797341"/>
            <a:ext cx="72189" cy="7218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D3C56D5-76D8-97D1-A742-5DF92776BF2A}"/>
              </a:ext>
            </a:extLst>
          </p:cNvPr>
          <p:cNvSpPr/>
          <p:nvPr/>
        </p:nvSpPr>
        <p:spPr>
          <a:xfrm>
            <a:off x="7871004" y="3043987"/>
            <a:ext cx="463216" cy="421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20470EF9-478E-7CB9-F72D-3B95C1A98AF2}"/>
              </a:ext>
            </a:extLst>
          </p:cNvPr>
          <p:cNvSpPr/>
          <p:nvPr/>
        </p:nvSpPr>
        <p:spPr>
          <a:xfrm>
            <a:off x="8069526" y="3218444"/>
            <a:ext cx="72189" cy="7218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EB6A7AF-D6D3-0B61-0315-4810D0DA4285}"/>
              </a:ext>
            </a:extLst>
          </p:cNvPr>
          <p:cNvSpPr/>
          <p:nvPr/>
        </p:nvSpPr>
        <p:spPr>
          <a:xfrm>
            <a:off x="8334220" y="3043987"/>
            <a:ext cx="463216" cy="421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0C6229BC-DBF8-8638-692E-53A8478BA985}"/>
              </a:ext>
            </a:extLst>
          </p:cNvPr>
          <p:cNvSpPr/>
          <p:nvPr/>
        </p:nvSpPr>
        <p:spPr>
          <a:xfrm>
            <a:off x="8532742" y="3218444"/>
            <a:ext cx="72189" cy="7218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B1B20E9-34E4-7D9F-851C-D3551BC2B26E}"/>
              </a:ext>
            </a:extLst>
          </p:cNvPr>
          <p:cNvSpPr/>
          <p:nvPr/>
        </p:nvSpPr>
        <p:spPr>
          <a:xfrm>
            <a:off x="7871004" y="3465092"/>
            <a:ext cx="463216" cy="421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CA42DBC-B9C7-6007-33CE-7A0D0AD74171}"/>
              </a:ext>
            </a:extLst>
          </p:cNvPr>
          <p:cNvSpPr/>
          <p:nvPr/>
        </p:nvSpPr>
        <p:spPr>
          <a:xfrm>
            <a:off x="8069526" y="3639549"/>
            <a:ext cx="72189" cy="7218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EF31CF4-0946-676E-4054-51186B1EBBA6}"/>
              </a:ext>
            </a:extLst>
          </p:cNvPr>
          <p:cNvSpPr/>
          <p:nvPr/>
        </p:nvSpPr>
        <p:spPr>
          <a:xfrm>
            <a:off x="8334220" y="3465092"/>
            <a:ext cx="463216" cy="421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C402F3C8-95DE-6596-2DFD-A45E385BF1A6}"/>
              </a:ext>
            </a:extLst>
          </p:cNvPr>
          <p:cNvSpPr/>
          <p:nvPr/>
        </p:nvSpPr>
        <p:spPr>
          <a:xfrm>
            <a:off x="8532742" y="3639549"/>
            <a:ext cx="72189" cy="7218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27643450-49C5-7714-B2D2-6349642A54B4}"/>
                  </a:ext>
                </a:extLst>
              </p:cNvPr>
              <p:cNvSpPr txBox="1"/>
              <p:nvPr/>
            </p:nvSpPr>
            <p:spPr>
              <a:xfrm>
                <a:off x="9296044" y="2618070"/>
                <a:ext cx="1427314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𝐸𝑑𝑔𝑒𝑉𝑎𝑙𝑢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27643450-49C5-7714-B2D2-6349642A5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044" y="2618070"/>
                <a:ext cx="1427314" cy="289182"/>
              </a:xfrm>
              <a:prstGeom prst="rect">
                <a:avLst/>
              </a:prstGeom>
              <a:blipFill>
                <a:blip r:embed="rId3"/>
                <a:stretch>
                  <a:fillRect l="-5128" r="-855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73D29BF3-B9D2-3C98-3672-9DD59AECC49A}"/>
                  </a:ext>
                </a:extLst>
              </p:cNvPr>
              <p:cNvSpPr txBox="1"/>
              <p:nvPr/>
            </p:nvSpPr>
            <p:spPr>
              <a:xfrm>
                <a:off x="9295350" y="2618076"/>
                <a:ext cx="1421992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𝐸𝑑𝑔𝑒𝑉𝑎𝑙𝑢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73D29BF3-B9D2-3C98-3672-9DD59AECC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5350" y="2618076"/>
                <a:ext cx="1421992" cy="289182"/>
              </a:xfrm>
              <a:prstGeom prst="rect">
                <a:avLst/>
              </a:prstGeom>
              <a:blipFill>
                <a:blip r:embed="rId4"/>
                <a:stretch>
                  <a:fillRect l="-5150" r="-858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87B1F-ED4B-4F29-51BD-4B5EDA4A7F29}"/>
                  </a:ext>
                </a:extLst>
              </p:cNvPr>
              <p:cNvSpPr txBox="1"/>
              <p:nvPr/>
            </p:nvSpPr>
            <p:spPr>
              <a:xfrm>
                <a:off x="10775849" y="2605019"/>
                <a:ext cx="8696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𝐷𝑖𝑓𝑓𝑌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87B1F-ED4B-4F29-51BD-4B5EDA4A7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5849" y="2605019"/>
                <a:ext cx="869662" cy="276999"/>
              </a:xfrm>
              <a:prstGeom prst="rect">
                <a:avLst/>
              </a:prstGeom>
              <a:blipFill>
                <a:blip r:embed="rId5"/>
                <a:stretch>
                  <a:fillRect l="-4930" r="-9155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6EFD7742-98F1-06CE-CD50-14C65EC57CF1}"/>
                  </a:ext>
                </a:extLst>
              </p:cNvPr>
              <p:cNvSpPr txBox="1"/>
              <p:nvPr/>
            </p:nvSpPr>
            <p:spPr>
              <a:xfrm>
                <a:off x="9296044" y="1620561"/>
                <a:ext cx="1427314" cy="28918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𝐸𝑑𝑔𝑒𝑉𝑎𝑙𝑢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6EFD7742-98F1-06CE-CD50-14C65EC57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044" y="1620561"/>
                <a:ext cx="1427314" cy="289182"/>
              </a:xfrm>
              <a:prstGeom prst="rect">
                <a:avLst/>
              </a:prstGeom>
              <a:blipFill>
                <a:blip r:embed="rId6"/>
                <a:stretch>
                  <a:fillRect l="-4184" b="-2307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039AAF85-5FE4-1996-12CA-CEC1EA72DE21}"/>
                  </a:ext>
                </a:extLst>
              </p:cNvPr>
              <p:cNvSpPr txBox="1"/>
              <p:nvPr/>
            </p:nvSpPr>
            <p:spPr>
              <a:xfrm>
                <a:off x="9296044" y="2616442"/>
                <a:ext cx="1427314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𝐸𝑑𝑔𝑒𝑉𝑎𝑙𝑢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039AAF85-5FE4-1996-12CA-CEC1EA72D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044" y="2616442"/>
                <a:ext cx="1427314" cy="289182"/>
              </a:xfrm>
              <a:prstGeom prst="rect">
                <a:avLst/>
              </a:prstGeom>
              <a:blipFill>
                <a:blip r:embed="rId7"/>
                <a:stretch>
                  <a:fillRect l="-5128" r="-855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7B3BD7DB-B380-DACE-EFB3-1C49A206C6EE}"/>
                  </a:ext>
                </a:extLst>
              </p:cNvPr>
              <p:cNvSpPr txBox="1"/>
              <p:nvPr/>
            </p:nvSpPr>
            <p:spPr>
              <a:xfrm>
                <a:off x="9294391" y="2618934"/>
                <a:ext cx="1421992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𝐸𝑑𝑔𝑒𝑉𝑎𝑙𝑢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7B3BD7DB-B380-DACE-EFB3-1C49A206C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4391" y="2618934"/>
                <a:ext cx="1421992" cy="289182"/>
              </a:xfrm>
              <a:prstGeom prst="rect">
                <a:avLst/>
              </a:prstGeom>
              <a:blipFill>
                <a:blip r:embed="rId8"/>
                <a:stretch>
                  <a:fillRect l="-5150" t="-2128" r="-858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39D5460-887F-E98A-2CE8-649B8C6D71B8}"/>
              </a:ext>
            </a:extLst>
          </p:cNvPr>
          <p:cNvCxnSpPr>
            <a:cxnSpLocks/>
          </p:cNvCxnSpPr>
          <p:nvPr/>
        </p:nvCxnSpPr>
        <p:spPr>
          <a:xfrm flipH="1" flipV="1">
            <a:off x="9750840" y="1918405"/>
            <a:ext cx="1356" cy="7034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2CD703B-641B-BFF5-BEEC-5BC3DBCFBAAC}"/>
                  </a:ext>
                </a:extLst>
              </p:cNvPr>
              <p:cNvSpPr txBox="1"/>
              <p:nvPr/>
            </p:nvSpPr>
            <p:spPr>
              <a:xfrm>
                <a:off x="10777056" y="2605889"/>
                <a:ext cx="879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𝐷𝑖𝑓𝑓𝑋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2CD703B-641B-BFF5-BEEC-5BC3DBCFB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7056" y="2605889"/>
                <a:ext cx="879280" cy="276999"/>
              </a:xfrm>
              <a:prstGeom prst="rect">
                <a:avLst/>
              </a:prstGeom>
              <a:blipFill>
                <a:blip r:embed="rId9"/>
                <a:stretch>
                  <a:fillRect l="-4861" r="-8333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A0E8427-2A81-57FD-5C3E-94F6A6739CA5}"/>
                  </a:ext>
                </a:extLst>
              </p:cNvPr>
              <p:cNvSpPr txBox="1"/>
              <p:nvPr/>
            </p:nvSpPr>
            <p:spPr>
              <a:xfrm>
                <a:off x="9294392" y="2615605"/>
                <a:ext cx="1427314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𝐸𝑑𝑔𝑒𝑉𝑎𝑙𝑢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A0E8427-2A81-57FD-5C3E-94F6A6739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4392" y="2615605"/>
                <a:ext cx="1427314" cy="289182"/>
              </a:xfrm>
              <a:prstGeom prst="rect">
                <a:avLst/>
              </a:prstGeom>
              <a:blipFill>
                <a:blip r:embed="rId10"/>
                <a:stretch>
                  <a:fillRect l="-5128" r="-855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7FBCABC0-1DC5-E459-BCB9-30FBDB540598}"/>
              </a:ext>
            </a:extLst>
          </p:cNvPr>
          <p:cNvCxnSpPr>
            <a:cxnSpLocks/>
          </p:cNvCxnSpPr>
          <p:nvPr/>
        </p:nvCxnSpPr>
        <p:spPr>
          <a:xfrm>
            <a:off x="10209704" y="1909743"/>
            <a:ext cx="0" cy="6952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27FAFE2F-8D38-C4FB-6F56-ED9C9094B5F1}"/>
                  </a:ext>
                </a:extLst>
              </p:cNvPr>
              <p:cNvSpPr txBox="1"/>
              <p:nvPr/>
            </p:nvSpPr>
            <p:spPr>
              <a:xfrm>
                <a:off x="9294392" y="2617043"/>
                <a:ext cx="1427314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𝐸𝑑𝑔𝑒𝑉𝑎𝑙𝑢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27FAFE2F-8D38-C4FB-6F56-ED9C9094B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4392" y="2617043"/>
                <a:ext cx="1427314" cy="289182"/>
              </a:xfrm>
              <a:prstGeom prst="rect">
                <a:avLst/>
              </a:prstGeom>
              <a:blipFill>
                <a:blip r:embed="rId11"/>
                <a:stretch>
                  <a:fillRect l="-5128" r="-855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56F3AAD-586D-FA62-94C8-FDD8285DF3D0}"/>
                  </a:ext>
                </a:extLst>
              </p:cNvPr>
              <p:cNvSpPr txBox="1"/>
              <p:nvPr/>
            </p:nvSpPr>
            <p:spPr>
              <a:xfrm>
                <a:off x="9296076" y="1616138"/>
                <a:ext cx="1427314" cy="28918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𝐸𝑑𝑔𝑒𝑉𝑎𝑙𝑢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56F3AAD-586D-FA62-94C8-FDD8285DF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076" y="1616138"/>
                <a:ext cx="1427314" cy="289182"/>
              </a:xfrm>
              <a:prstGeom prst="rect">
                <a:avLst/>
              </a:prstGeom>
              <a:blipFill>
                <a:blip r:embed="rId12"/>
                <a:stretch>
                  <a:fillRect l="-4184" b="-2075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B2AE17DF-5A50-B141-9809-552452F915AA}"/>
              </a:ext>
            </a:extLst>
          </p:cNvPr>
          <p:cNvSpPr/>
          <p:nvPr/>
        </p:nvSpPr>
        <p:spPr>
          <a:xfrm>
            <a:off x="6973125" y="2466906"/>
            <a:ext cx="1703810" cy="1499880"/>
          </a:xfrm>
          <a:custGeom>
            <a:avLst/>
            <a:gdLst>
              <a:gd name="connsiteX0" fmla="*/ 72363 w 1703810"/>
              <a:gd name="connsiteY0" fmla="*/ 1499880 h 1499880"/>
              <a:gd name="connsiteX1" fmla="*/ 0 w 1703810"/>
              <a:gd name="connsiteY1" fmla="*/ 0 h 1499880"/>
              <a:gd name="connsiteX2" fmla="*/ 1703810 w 1703810"/>
              <a:gd name="connsiteY2" fmla="*/ 960449 h 1499880"/>
              <a:gd name="connsiteX3" fmla="*/ 72363 w 1703810"/>
              <a:gd name="connsiteY3" fmla="*/ 1499880 h 1499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3810" h="1499880">
                <a:moveTo>
                  <a:pt x="72363" y="1499880"/>
                </a:moveTo>
                <a:lnTo>
                  <a:pt x="0" y="0"/>
                </a:lnTo>
                <a:lnTo>
                  <a:pt x="1703810" y="960449"/>
                </a:lnTo>
                <a:lnTo>
                  <a:pt x="72363" y="1499880"/>
                </a:lnTo>
                <a:close/>
              </a:path>
            </a:pathLst>
          </a:custGeom>
          <a:solidFill>
            <a:srgbClr val="00B050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EFE75839-28CD-AEFC-B178-16272EE699A0}"/>
              </a:ext>
            </a:extLst>
          </p:cNvPr>
          <p:cNvSpPr/>
          <p:nvPr/>
        </p:nvSpPr>
        <p:spPr>
          <a:xfrm>
            <a:off x="6938958" y="2624648"/>
            <a:ext cx="467462" cy="421103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DB029D21-AC66-CAD7-41BA-135E72F4C758}"/>
              </a:ext>
            </a:extLst>
          </p:cNvPr>
          <p:cNvSpPr/>
          <p:nvPr/>
        </p:nvSpPr>
        <p:spPr>
          <a:xfrm>
            <a:off x="7868438" y="3047904"/>
            <a:ext cx="466419" cy="421103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1791ADB3-8140-90AE-3B07-0C123306AF8E}"/>
              </a:ext>
            </a:extLst>
          </p:cNvPr>
          <p:cNvSpPr/>
          <p:nvPr/>
        </p:nvSpPr>
        <p:spPr>
          <a:xfrm>
            <a:off x="7409021" y="3045757"/>
            <a:ext cx="460980" cy="421103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FEF13E1D-6B36-B4A6-6F40-C7C19BC486D8}"/>
              </a:ext>
            </a:extLst>
          </p:cNvPr>
          <p:cNvSpPr/>
          <p:nvPr/>
        </p:nvSpPr>
        <p:spPr>
          <a:xfrm>
            <a:off x="7408790" y="3469900"/>
            <a:ext cx="461211" cy="421103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8FD26090-43D9-939C-34DB-469B12DB117A}"/>
              </a:ext>
            </a:extLst>
          </p:cNvPr>
          <p:cNvSpPr/>
          <p:nvPr/>
        </p:nvSpPr>
        <p:spPr>
          <a:xfrm>
            <a:off x="6941064" y="3045757"/>
            <a:ext cx="464234" cy="421103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9EE5CD9C-916B-4A4D-7D62-EFBEBF4D5899}"/>
              </a:ext>
            </a:extLst>
          </p:cNvPr>
          <p:cNvSpPr/>
          <p:nvPr/>
        </p:nvSpPr>
        <p:spPr>
          <a:xfrm>
            <a:off x="6937601" y="3465439"/>
            <a:ext cx="467697" cy="421103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5F19F8FD-7573-8376-4B91-7FFFA3E9DBF9}"/>
                  </a:ext>
                </a:extLst>
              </p:cNvPr>
              <p:cNvSpPr txBox="1"/>
              <p:nvPr/>
            </p:nvSpPr>
            <p:spPr>
              <a:xfrm>
                <a:off x="9296770" y="1616593"/>
                <a:ext cx="1427314" cy="28918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𝐸𝑑𝑔𝑒𝑉𝑎𝑙𝑢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5F19F8FD-7573-8376-4B91-7FFFA3E9D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770" y="1616593"/>
                <a:ext cx="1427314" cy="289182"/>
              </a:xfrm>
              <a:prstGeom prst="rect">
                <a:avLst/>
              </a:prstGeom>
              <a:blipFill>
                <a:blip r:embed="rId13"/>
                <a:stretch>
                  <a:fillRect l="-4184" b="-2075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86FBAF12-DC7B-EE86-893F-04924ED3945C}"/>
              </a:ext>
            </a:extLst>
          </p:cNvPr>
          <p:cNvCxnSpPr/>
          <p:nvPr/>
        </p:nvCxnSpPr>
        <p:spPr>
          <a:xfrm>
            <a:off x="7213278" y="3675643"/>
            <a:ext cx="3910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387398D4-D096-37DE-21ED-75DE9CA6189A}"/>
              </a:ext>
            </a:extLst>
          </p:cNvPr>
          <p:cNvCxnSpPr>
            <a:cxnSpLocks/>
          </p:cNvCxnSpPr>
          <p:nvPr/>
        </p:nvCxnSpPr>
        <p:spPr>
          <a:xfrm flipV="1">
            <a:off x="7171449" y="3283616"/>
            <a:ext cx="5734" cy="3559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B77EF207-3EE3-2843-E0F5-B0C67C61526D}"/>
              </a:ext>
            </a:extLst>
          </p:cNvPr>
          <p:cNvCxnSpPr>
            <a:cxnSpLocks/>
          </p:cNvCxnSpPr>
          <p:nvPr/>
        </p:nvCxnSpPr>
        <p:spPr>
          <a:xfrm flipV="1">
            <a:off x="7178116" y="2856780"/>
            <a:ext cx="5734" cy="3559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F7489E91-B58F-1A58-3984-12F95CF3328C}"/>
              </a:ext>
            </a:extLst>
          </p:cNvPr>
          <p:cNvCxnSpPr/>
          <p:nvPr/>
        </p:nvCxnSpPr>
        <p:spPr>
          <a:xfrm>
            <a:off x="7213278" y="3254538"/>
            <a:ext cx="3910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9D1C9A32-F30A-34A0-A8D7-A6AE9AF4195C}"/>
              </a:ext>
            </a:extLst>
          </p:cNvPr>
          <p:cNvCxnSpPr/>
          <p:nvPr/>
        </p:nvCxnSpPr>
        <p:spPr>
          <a:xfrm>
            <a:off x="7676494" y="3254538"/>
            <a:ext cx="3910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534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37" grpId="1"/>
      <p:bldP spid="137" grpId="2"/>
      <p:bldP spid="137" grpId="3"/>
      <p:bldP spid="138" grpId="0"/>
      <p:bldP spid="138" grpId="1"/>
      <p:bldP spid="139" grpId="0"/>
      <p:bldP spid="139" grpId="1"/>
      <p:bldP spid="139" grpId="2"/>
      <p:bldP spid="139" grpId="3"/>
      <p:bldP spid="144" grpId="0" animBg="1"/>
      <p:bldP spid="144" grpId="1" animBg="1"/>
      <p:bldP spid="145" grpId="0"/>
      <p:bldP spid="145" grpId="1"/>
      <p:bldP spid="145" grpId="2"/>
      <p:bldP spid="145" grpId="3"/>
      <p:bldP spid="146" grpId="0"/>
      <p:bldP spid="146" grpId="1"/>
      <p:bldP spid="152" grpId="0"/>
      <p:bldP spid="152" grpId="1"/>
      <p:bldP spid="152" grpId="2"/>
      <p:bldP spid="152" grpId="3"/>
      <p:bldP spid="152" grpId="4"/>
      <p:bldP spid="152" grpId="5"/>
      <p:bldP spid="153" grpId="0"/>
      <p:bldP spid="153" grpId="1"/>
      <p:bldP spid="158" grpId="0"/>
      <p:bldP spid="161" grpId="0" animBg="1"/>
      <p:bldP spid="161" grpId="1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0FB81A-6D2F-1BCA-D21D-2A612E38E9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uk-UA" dirty="0">
                    <a:latin typeface="YouTube Sans"/>
                  </a:rPr>
                  <a:t>Оптимізація реберних рівнянь -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𝑖𝑓𝑓</m:t>
                    </m:r>
                    <m:r>
                      <a:rPr lang="uk-UA" i="1" dirty="0">
                        <a:latin typeface="Cambria Math" panose="02040503050406030204" pitchFamily="18" charset="0"/>
                      </a:rPr>
                      <m:t>Х</m:t>
                    </m:r>
                  </m:oMath>
                </a14:m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0FB81A-6D2F-1BCA-D21D-2A612E38E9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516" b="-2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0AAEAB1-1788-C117-02EC-AFEAF6620A9A}"/>
                  </a:ext>
                </a:extLst>
              </p:cNvPr>
              <p:cNvSpPr txBox="1"/>
              <p:nvPr/>
            </p:nvSpPr>
            <p:spPr>
              <a:xfrm>
                <a:off x="1261872" y="2303161"/>
                <a:ext cx="6244338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0AAEAB1-1788-C117-02EC-AFEAF6620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2303161"/>
                <a:ext cx="6244338" cy="298928"/>
              </a:xfrm>
              <a:prstGeom prst="rect">
                <a:avLst/>
              </a:prstGeom>
              <a:blipFill>
                <a:blip r:embed="rId3"/>
                <a:stretch>
                  <a:fillRect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1A55C2-EE90-3EAA-5E52-D48AF92C8A3D}"/>
                  </a:ext>
                </a:extLst>
              </p:cNvPr>
              <p:cNvSpPr txBox="1"/>
              <p:nvPr/>
            </p:nvSpPr>
            <p:spPr>
              <a:xfrm>
                <a:off x="1261872" y="2739567"/>
                <a:ext cx="7352013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+(1, 0)−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1A55C2-EE90-3EAA-5E52-D48AF92C8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2739567"/>
                <a:ext cx="7352013" cy="298928"/>
              </a:xfrm>
              <a:prstGeom prst="rect">
                <a:avLst/>
              </a:prstGeom>
              <a:blipFill>
                <a:blip r:embed="rId4"/>
                <a:stretch>
                  <a:fillRect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EBB98DA-53C0-FDC2-606F-3AB9D5DBA510}"/>
                  </a:ext>
                </a:extLst>
              </p:cNvPr>
              <p:cNvSpPr txBox="1"/>
              <p:nvPr/>
            </p:nvSpPr>
            <p:spPr>
              <a:xfrm>
                <a:off x="8798876" y="1743434"/>
                <a:ext cx="3262779" cy="1200329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Від одного рівняння віднімаємо друге щоби обчислити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𝐷𝑖𝑓𝑓𝑋</m:t>
                    </m:r>
                  </m:oMath>
                </a14:m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, та побачити чи різниця має просту формулу</a:t>
                </a:r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EBB98DA-53C0-FDC2-606F-3AB9D5DBA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876" y="1743434"/>
                <a:ext cx="3262779" cy="1200329"/>
              </a:xfrm>
              <a:prstGeom prst="rect">
                <a:avLst/>
              </a:prstGeom>
              <a:blipFill>
                <a:blip r:embed="rId5"/>
                <a:stretch>
                  <a:fillRect l="-1493" t="-3046" r="-1119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176F16C-4AC0-B837-5317-A9E566B32435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7315200" y="2343599"/>
            <a:ext cx="148367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8EA2D7A-6309-0EF6-03FB-50A4E93ABB1C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389803" y="2343599"/>
            <a:ext cx="409073" cy="3959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403F8BA-2203-5F67-37D7-4116BF202368}"/>
                  </a:ext>
                </a:extLst>
              </p:cNvPr>
              <p:cNvSpPr txBox="1"/>
              <p:nvPr/>
            </p:nvSpPr>
            <p:spPr>
              <a:xfrm>
                <a:off x="1261872" y="3211785"/>
                <a:ext cx="8708410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−[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403F8BA-2203-5F67-37D7-4116BF202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3211785"/>
                <a:ext cx="8708410" cy="318677"/>
              </a:xfrm>
              <a:prstGeom prst="rect">
                <a:avLst/>
              </a:prstGeom>
              <a:blipFill>
                <a:blip r:embed="rId6"/>
                <a:stretch>
                  <a:fillRect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E0B31DC0-C595-D8F5-9D6F-3E87C0E97874}"/>
              </a:ext>
            </a:extLst>
          </p:cNvPr>
          <p:cNvSpPr/>
          <p:nvPr/>
        </p:nvSpPr>
        <p:spPr>
          <a:xfrm>
            <a:off x="4283242" y="2739567"/>
            <a:ext cx="4235116" cy="29892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888F2E2-9CB2-991D-3A52-612C49E893B8}"/>
              </a:ext>
            </a:extLst>
          </p:cNvPr>
          <p:cNvSpPr/>
          <p:nvPr/>
        </p:nvSpPr>
        <p:spPr>
          <a:xfrm>
            <a:off x="3479641" y="2296593"/>
            <a:ext cx="3835559" cy="29892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7277543-F332-A01F-42AF-36BC19E55E6C}"/>
              </a:ext>
            </a:extLst>
          </p:cNvPr>
          <p:cNvSpPr/>
          <p:nvPr/>
        </p:nvSpPr>
        <p:spPr>
          <a:xfrm>
            <a:off x="5863899" y="3211785"/>
            <a:ext cx="3993333" cy="32855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94E587B-BA51-E62A-A14A-D1FB4CC120A9}"/>
              </a:ext>
            </a:extLst>
          </p:cNvPr>
          <p:cNvSpPr/>
          <p:nvPr/>
        </p:nvSpPr>
        <p:spPr>
          <a:xfrm>
            <a:off x="1239481" y="3211785"/>
            <a:ext cx="4385282" cy="32855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0017F1-CD8B-5E95-C517-D9EEE50A66EA}"/>
              </a:ext>
            </a:extLst>
          </p:cNvPr>
          <p:cNvSpPr/>
          <p:nvPr/>
        </p:nvSpPr>
        <p:spPr>
          <a:xfrm>
            <a:off x="1840832" y="2739568"/>
            <a:ext cx="553452" cy="29892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8583E6-F3CF-A18D-92A1-A7902DF2303F}"/>
              </a:ext>
            </a:extLst>
          </p:cNvPr>
          <p:cNvSpPr/>
          <p:nvPr/>
        </p:nvSpPr>
        <p:spPr>
          <a:xfrm>
            <a:off x="4565984" y="2739567"/>
            <a:ext cx="409074" cy="29892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B810F0-77D5-8561-0204-D55A2BB37A47}"/>
              </a:ext>
            </a:extLst>
          </p:cNvPr>
          <p:cNvSpPr/>
          <p:nvPr/>
        </p:nvSpPr>
        <p:spPr>
          <a:xfrm>
            <a:off x="5602960" y="3211785"/>
            <a:ext cx="282742" cy="3186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1AEBDF9-00E4-5D92-A73E-345950E770DB}"/>
                  </a:ext>
                </a:extLst>
              </p:cNvPr>
              <p:cNvSpPr txBox="1"/>
              <p:nvPr/>
            </p:nvSpPr>
            <p:spPr>
              <a:xfrm>
                <a:off x="1261872" y="3795333"/>
                <a:ext cx="8383834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1AEBDF9-00E4-5D92-A73E-345950E77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3795333"/>
                <a:ext cx="8383834" cy="298928"/>
              </a:xfrm>
              <a:prstGeom prst="rect">
                <a:avLst/>
              </a:prstGeom>
              <a:blipFill>
                <a:blip r:embed="rId7"/>
                <a:stretch>
                  <a:fillRect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D3252917-5504-3E8D-2232-D55A6C3EDFDD}"/>
              </a:ext>
            </a:extLst>
          </p:cNvPr>
          <p:cNvSpPr/>
          <p:nvPr/>
        </p:nvSpPr>
        <p:spPr>
          <a:xfrm>
            <a:off x="3663616" y="3795217"/>
            <a:ext cx="1798721" cy="3186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8BF806-E71B-235F-8AF2-52BC7049159A}"/>
              </a:ext>
            </a:extLst>
          </p:cNvPr>
          <p:cNvSpPr/>
          <p:nvPr/>
        </p:nvSpPr>
        <p:spPr>
          <a:xfrm>
            <a:off x="7732295" y="3775468"/>
            <a:ext cx="1798721" cy="3186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7F532F-6A4C-2BE9-2CD7-461D00B0ECB1}"/>
                  </a:ext>
                </a:extLst>
              </p:cNvPr>
              <p:cNvSpPr txBox="1"/>
              <p:nvPr/>
            </p:nvSpPr>
            <p:spPr>
              <a:xfrm>
                <a:off x="1239481" y="4349259"/>
                <a:ext cx="4288097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7F532F-6A4C-2BE9-2CD7-461D00B0E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481" y="4349259"/>
                <a:ext cx="4288097" cy="298928"/>
              </a:xfrm>
              <a:prstGeom prst="rect">
                <a:avLst/>
              </a:prstGeom>
              <a:blipFill>
                <a:blip r:embed="rId8"/>
                <a:stretch>
                  <a:fillRect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E633399-6A0F-F34D-C265-3728C70084D4}"/>
              </a:ext>
            </a:extLst>
          </p:cNvPr>
          <p:cNvSpPr txBox="1"/>
          <p:nvPr/>
        </p:nvSpPr>
        <p:spPr>
          <a:xfrm>
            <a:off x="9745579" y="3607527"/>
            <a:ext cx="2202696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Можна ці терміни скасувати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193827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  <p:bldP spid="42" grpId="0"/>
      <p:bldP spid="43" grpId="0" animBg="1"/>
      <p:bldP spid="44" grpId="0" animBg="1"/>
      <p:bldP spid="45" grpId="0" animBg="1"/>
      <p:bldP spid="46" grpId="0" animBg="1"/>
      <p:bldP spid="8" grpId="0" animBg="1"/>
      <p:bldP spid="8" grpId="1" animBg="1"/>
      <p:bldP spid="9" grpId="0" animBg="1"/>
      <p:bldP spid="9" grpId="1" animBg="1"/>
      <p:bldP spid="11" grpId="0" animBg="1"/>
      <p:bldP spid="13" grpId="0"/>
      <p:bldP spid="15" grpId="0" animBg="1"/>
      <p:bldP spid="16" grpId="0" animBg="1"/>
      <p:bldP spid="17" grpId="0"/>
      <p:bldP spid="2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0FB81A-6D2F-1BCA-D21D-2A612E38E9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uk-UA" dirty="0">
                    <a:latin typeface="YouTube Sans"/>
                  </a:rPr>
                  <a:t>Оптимізація реберних рівнянь -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𝐷𝑖𝑓𝑓</m:t>
                    </m:r>
                    <m:r>
                      <a:rPr lang="uk-UA" i="1" dirty="0">
                        <a:latin typeface="Cambria Math" panose="02040503050406030204" pitchFamily="18" charset="0"/>
                      </a:rPr>
                      <m:t>Х</m:t>
                    </m:r>
                  </m:oMath>
                </a14:m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0FB81A-6D2F-1BCA-D21D-2A612E38E9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516" b="-2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D0D5F3-FA11-099A-F076-F0FA6EDC33C5}"/>
                  </a:ext>
                </a:extLst>
              </p:cNvPr>
              <p:cNvSpPr txBox="1"/>
              <p:nvPr/>
            </p:nvSpPr>
            <p:spPr>
              <a:xfrm>
                <a:off x="1261872" y="2277010"/>
                <a:ext cx="4288097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D0D5F3-FA11-099A-F076-F0FA6EDC3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2277010"/>
                <a:ext cx="4288097" cy="298928"/>
              </a:xfrm>
              <a:prstGeom prst="rect">
                <a:avLst/>
              </a:prstGeom>
              <a:blipFill>
                <a:blip r:embed="rId3"/>
                <a:stretch>
                  <a:fillRect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3F74B53D-04DF-5747-0B3A-12E2C08EEC32}"/>
              </a:ext>
            </a:extLst>
          </p:cNvPr>
          <p:cNvSpPr/>
          <p:nvPr/>
        </p:nvSpPr>
        <p:spPr>
          <a:xfrm>
            <a:off x="2506559" y="2267135"/>
            <a:ext cx="928457" cy="3186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23E31E-AAF3-50C2-E315-A8AA964446C8}"/>
              </a:ext>
            </a:extLst>
          </p:cNvPr>
          <p:cNvSpPr/>
          <p:nvPr/>
        </p:nvSpPr>
        <p:spPr>
          <a:xfrm>
            <a:off x="4549395" y="2257261"/>
            <a:ext cx="928457" cy="3186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95238B-1B42-D370-DD0C-DB7394D11B3A}"/>
                  </a:ext>
                </a:extLst>
              </p:cNvPr>
              <p:cNvSpPr txBox="1"/>
              <p:nvPr/>
            </p:nvSpPr>
            <p:spPr>
              <a:xfrm>
                <a:off x="1261872" y="2987018"/>
                <a:ext cx="3605987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95238B-1B42-D370-DD0C-DB7394D11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2987018"/>
                <a:ext cx="3605987" cy="298928"/>
              </a:xfrm>
              <a:prstGeom prst="rect">
                <a:avLst/>
              </a:prstGeom>
              <a:blipFill>
                <a:blip r:embed="rId4"/>
                <a:stretch>
                  <a:fillRect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C83835D1-3A93-025F-BC0E-7C39E3B19BB4}"/>
              </a:ext>
            </a:extLst>
          </p:cNvPr>
          <p:cNvSpPr txBox="1"/>
          <p:nvPr/>
        </p:nvSpPr>
        <p:spPr>
          <a:xfrm>
            <a:off x="5883442" y="2132222"/>
            <a:ext cx="2202696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Розкладаємо цей термін на множники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23856EA-0624-B310-264B-B4F7E4E952E4}"/>
              </a:ext>
            </a:extLst>
          </p:cNvPr>
          <p:cNvCxnSpPr>
            <a:stCxn id="15" idx="2"/>
          </p:cNvCxnSpPr>
          <p:nvPr/>
        </p:nvCxnSpPr>
        <p:spPr>
          <a:xfrm flipH="1">
            <a:off x="1804737" y="2585812"/>
            <a:ext cx="1166051" cy="4012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9BCC4D2-032A-0A32-BBD0-17A2C1C13D88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1804737" y="2575938"/>
            <a:ext cx="3208887" cy="4012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D0B80CCD-A2B7-02C7-7368-5742D3F575C8}"/>
              </a:ext>
            </a:extLst>
          </p:cNvPr>
          <p:cNvSpPr/>
          <p:nvPr/>
        </p:nvSpPr>
        <p:spPr>
          <a:xfrm>
            <a:off x="2213811" y="2987018"/>
            <a:ext cx="2448426" cy="28905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745369-2EA8-2810-A184-23ECD650233E}"/>
                  </a:ext>
                </a:extLst>
              </p:cNvPr>
              <p:cNvSpPr txBox="1"/>
              <p:nvPr/>
            </p:nvSpPr>
            <p:spPr>
              <a:xfrm>
                <a:off x="1261872" y="3600620"/>
                <a:ext cx="3292440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745369-2EA8-2810-A184-23ECD650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3600620"/>
                <a:ext cx="3292440" cy="298928"/>
              </a:xfrm>
              <a:prstGeom prst="rect">
                <a:avLst/>
              </a:prstGeom>
              <a:blipFill>
                <a:blip r:embed="rId5"/>
                <a:stretch>
                  <a:fillRect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F376C8D6-434D-D030-9D97-478A0DE8CD36}"/>
              </a:ext>
            </a:extLst>
          </p:cNvPr>
          <p:cNvSpPr/>
          <p:nvPr/>
        </p:nvSpPr>
        <p:spPr>
          <a:xfrm>
            <a:off x="2213811" y="3600620"/>
            <a:ext cx="240631" cy="298928"/>
          </a:xfrm>
          <a:prstGeom prst="rect">
            <a:avLst/>
          </a:prstGeom>
          <a:noFill/>
          <a:ln w="28575">
            <a:solidFill>
              <a:srgbClr val="BB05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F7A687-5103-4BB4-F3FB-9C8F684F6EFB}"/>
              </a:ext>
            </a:extLst>
          </p:cNvPr>
          <p:cNvSpPr/>
          <p:nvPr/>
        </p:nvSpPr>
        <p:spPr>
          <a:xfrm>
            <a:off x="3597442" y="3597934"/>
            <a:ext cx="306805" cy="298928"/>
          </a:xfrm>
          <a:prstGeom prst="rect">
            <a:avLst/>
          </a:prstGeom>
          <a:noFill/>
          <a:ln w="28575">
            <a:solidFill>
              <a:srgbClr val="BB05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232AF29-2949-D94A-7081-32EBCB7F6505}"/>
              </a:ext>
            </a:extLst>
          </p:cNvPr>
          <p:cNvSpPr/>
          <p:nvPr/>
        </p:nvSpPr>
        <p:spPr>
          <a:xfrm>
            <a:off x="4075877" y="3598578"/>
            <a:ext cx="306805" cy="29892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8B58A2D-1CE6-3E21-59F6-08BCE8201FC2}"/>
              </a:ext>
            </a:extLst>
          </p:cNvPr>
          <p:cNvSpPr/>
          <p:nvPr/>
        </p:nvSpPr>
        <p:spPr>
          <a:xfrm>
            <a:off x="3064865" y="3597934"/>
            <a:ext cx="306805" cy="29892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D96441C-D4F8-6432-3D43-2274AF8D2421}"/>
                  </a:ext>
                </a:extLst>
              </p:cNvPr>
              <p:cNvSpPr txBox="1"/>
              <p:nvPr/>
            </p:nvSpPr>
            <p:spPr>
              <a:xfrm>
                <a:off x="1256955" y="4242827"/>
                <a:ext cx="1248932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D96441C-D4F8-6432-3D43-2274AF8D2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955" y="4242827"/>
                <a:ext cx="1248932" cy="298928"/>
              </a:xfrm>
              <a:prstGeom prst="rect">
                <a:avLst/>
              </a:prstGeom>
              <a:blipFill>
                <a:blip r:embed="rId6"/>
                <a:stretch>
                  <a:fillRect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0E0B212-6451-224A-E88C-BBAA652D07F5}"/>
                  </a:ext>
                </a:extLst>
              </p:cNvPr>
              <p:cNvSpPr txBox="1"/>
              <p:nvPr/>
            </p:nvSpPr>
            <p:spPr>
              <a:xfrm>
                <a:off x="2505887" y="4242827"/>
                <a:ext cx="1196353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0E0B212-6451-224A-E88C-BBAA652D0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887" y="4242827"/>
                <a:ext cx="1196353" cy="298928"/>
              </a:xfrm>
              <a:prstGeom prst="rect">
                <a:avLst/>
              </a:prstGeom>
              <a:blipFill>
                <a:blip r:embed="rId7"/>
                <a:stretch>
                  <a:fillRect l="-4082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0E098939-3C9D-692A-07F3-76EB1320627B}"/>
              </a:ext>
            </a:extLst>
          </p:cNvPr>
          <p:cNvSpPr/>
          <p:nvPr/>
        </p:nvSpPr>
        <p:spPr>
          <a:xfrm>
            <a:off x="2719137" y="4168934"/>
            <a:ext cx="944479" cy="43313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79AD44-C8AB-E078-9C91-957D4D001512}"/>
                  </a:ext>
                </a:extLst>
              </p:cNvPr>
              <p:cNvSpPr txBox="1"/>
              <p:nvPr/>
            </p:nvSpPr>
            <p:spPr>
              <a:xfrm>
                <a:off x="5403096" y="3929885"/>
                <a:ext cx="2683042" cy="9233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Отже, це наш спрощений результат для різниці рівняння ребер у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79AD44-C8AB-E078-9C91-957D4D001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096" y="3929885"/>
                <a:ext cx="2683042" cy="923330"/>
              </a:xfrm>
              <a:prstGeom prst="rect">
                <a:avLst/>
              </a:prstGeom>
              <a:blipFill>
                <a:blip r:embed="rId8"/>
                <a:stretch>
                  <a:fillRect l="-1818" t="-3974" r="-2727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057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/>
      <p:bldP spid="19" grpId="0" animBg="1"/>
      <p:bldP spid="30" grpId="0" animBg="1"/>
      <p:bldP spid="31" grpId="0"/>
      <p:bldP spid="32" grpId="0" animBg="1"/>
      <p:bldP spid="33" grpId="0" animBg="1"/>
      <p:bldP spid="34" grpId="0" animBg="1"/>
      <p:bldP spid="35" grpId="0" animBg="1"/>
      <p:bldP spid="37" grpId="0"/>
      <p:bldP spid="38" grpId="0"/>
      <p:bldP spid="39" grpId="0" animBg="1"/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0FB81A-6D2F-1BCA-D21D-2A612E38E9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uk-UA" dirty="0">
                    <a:latin typeface="YouTube Sans"/>
                  </a:rPr>
                  <a:t>Оптимізація реберних рівнянь -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𝐷𝑖𝑓𝑓</m:t>
                    </m:r>
                    <m:r>
                      <a:rPr lang="uk-UA" b="0" i="1" dirty="0" smtClean="0">
                        <a:latin typeface="Cambria Math" panose="02040503050406030204" pitchFamily="18" charset="0"/>
                      </a:rPr>
                      <m:t>Х</m:t>
                    </m:r>
                  </m:oMath>
                </a14:m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0FB81A-6D2F-1BCA-D21D-2A612E38E9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516" b="-2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1E8A1E-A287-E080-BCD7-C7CB5AF7A0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8856686" cy="4060658"/>
              </a:xfrm>
            </p:spPr>
            <p:txBody>
              <a:bodyPr/>
              <a:lstStyle/>
              <a:p>
                <a:r>
                  <a:rPr lang="uk-UA" dirty="0">
                    <a:latin typeface="YouTube Sans"/>
                  </a:rPr>
                  <a:t>Виведене рівняння вказує, що коли ми знаємо значення рівняння ребра для одного пікселя, то можемо обчислити рівняння для наступних у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uk-UA" dirty="0">
                    <a:latin typeface="YouTube Sans"/>
                  </a:rPr>
                  <a:t>, додаючи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>
                  <a:latin typeface="YouTube Sans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не залежить від значення у циклі, отже можемо його обчислити поза межами циклу</a:t>
                </a:r>
              </a:p>
              <a:p>
                <a:pPr lvl="1"/>
                <a:r>
                  <a:rPr lang="uk-UA" dirty="0">
                    <a:latin typeface="YouTube Sans"/>
                  </a:rPr>
                  <a:t>Замість обчислювати рівняння ребра (3 віднімання, 2 множення</a:t>
                </a:r>
                <a:r>
                  <a:rPr lang="en-US" dirty="0">
                    <a:latin typeface="YouTube Sans"/>
                  </a:rPr>
                  <a:t>)</a:t>
                </a:r>
                <a:r>
                  <a:rPr lang="uk-UA" dirty="0">
                    <a:latin typeface="YouTube Sans"/>
                  </a:rPr>
                  <a:t>, можемо просто додати одне значення </a:t>
                </a:r>
                <a:r>
                  <a:rPr lang="en-US" dirty="0">
                    <a:latin typeface="YouTube Sans"/>
                  </a:rPr>
                  <a:t>(1 </a:t>
                </a:r>
                <a:r>
                  <a:rPr lang="uk-UA" dirty="0">
                    <a:latin typeface="YouTube Sans"/>
                  </a:rPr>
                  <a:t>додавання)</a:t>
                </a:r>
                <a:endParaRPr lang="en-US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Чи можна вивести приблизний результат для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latin typeface="YouTube Sans"/>
                  </a:rPr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1E8A1E-A287-E080-BCD7-C7CB5AF7A0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8856686" cy="4060658"/>
              </a:xfrm>
              <a:blipFill>
                <a:blip r:embed="rId3"/>
                <a:stretch>
                  <a:fillRect l="-138" t="-1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894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A7617C-07BE-BAAD-2DFE-B06D5A1E130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uk-UA" dirty="0">
                    <a:latin typeface="YouTube Sans"/>
                  </a:rPr>
                  <a:t>Оптимізація реберних рівнянь</a:t>
                </a:r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-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𝐷𝑖𝑓𝑓𝑌</m:t>
                    </m:r>
                  </m:oMath>
                </a14:m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A7617C-07BE-BAAD-2DFE-B06D5A1E13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516" b="-2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D5EE92-7C38-3ADC-D2A4-D5230950A6CE}"/>
                  </a:ext>
                </a:extLst>
              </p:cNvPr>
              <p:cNvSpPr txBox="1"/>
              <p:nvPr/>
            </p:nvSpPr>
            <p:spPr>
              <a:xfrm>
                <a:off x="838550" y="2219824"/>
                <a:ext cx="6244338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D5EE92-7C38-3ADC-D2A4-D5230950A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550" y="2219824"/>
                <a:ext cx="6244338" cy="298928"/>
              </a:xfrm>
              <a:prstGeom prst="rect">
                <a:avLst/>
              </a:prstGeom>
              <a:blipFill>
                <a:blip r:embed="rId3"/>
                <a:stretch>
                  <a:fillRect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C3F631-9F07-FFBD-DF5E-1B56DEACDE0C}"/>
                  </a:ext>
                </a:extLst>
              </p:cNvPr>
              <p:cNvSpPr txBox="1"/>
              <p:nvPr/>
            </p:nvSpPr>
            <p:spPr>
              <a:xfrm>
                <a:off x="838550" y="2711114"/>
                <a:ext cx="7352013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+(0, 1)−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C3F631-9F07-FFBD-DF5E-1B56DEACD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550" y="2711114"/>
                <a:ext cx="7352013" cy="298928"/>
              </a:xfrm>
              <a:prstGeom prst="rect">
                <a:avLst/>
              </a:prstGeom>
              <a:blipFill>
                <a:blip r:embed="rId4"/>
                <a:stretch>
                  <a:fillRect t="-2041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834549-8561-785B-75B2-D0DCCDB797EE}"/>
                  </a:ext>
                </a:extLst>
              </p:cNvPr>
              <p:cNvSpPr txBox="1"/>
              <p:nvPr/>
            </p:nvSpPr>
            <p:spPr>
              <a:xfrm>
                <a:off x="8919709" y="1701781"/>
                <a:ext cx="2977682" cy="147732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Від одного рівняння віднімаємо друге щоби обчислити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𝐷𝑖𝑓𝑓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, та побачити чи різниця має просту формулу</a:t>
                </a:r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834549-8561-785B-75B2-D0DCCDB79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709" y="1701781"/>
                <a:ext cx="2977682" cy="1477328"/>
              </a:xfrm>
              <a:prstGeom prst="rect">
                <a:avLst/>
              </a:prstGeom>
              <a:blipFill>
                <a:blip r:embed="rId5"/>
                <a:stretch>
                  <a:fillRect l="-1636" t="-205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B85BC5-5063-DEC5-0A46-206F71A11937}"/>
                  </a:ext>
                </a:extLst>
              </p:cNvPr>
              <p:cNvSpPr txBox="1"/>
              <p:nvPr/>
            </p:nvSpPr>
            <p:spPr>
              <a:xfrm>
                <a:off x="838550" y="3346181"/>
                <a:ext cx="8712385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B85BC5-5063-DEC5-0A46-206F71A11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550" y="3346181"/>
                <a:ext cx="8712385" cy="318677"/>
              </a:xfrm>
              <a:prstGeom prst="rect">
                <a:avLst/>
              </a:prstGeom>
              <a:blipFill>
                <a:blip r:embed="rId6"/>
                <a:stretch>
                  <a:fillRect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2F3ACE8-4656-7E29-FCDE-6A39D71A1435}"/>
              </a:ext>
            </a:extLst>
          </p:cNvPr>
          <p:cNvSpPr/>
          <p:nvPr/>
        </p:nvSpPr>
        <p:spPr>
          <a:xfrm>
            <a:off x="1395663" y="2711114"/>
            <a:ext cx="589548" cy="29892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BB8435-36E6-D4B2-8CB5-A20B9CA544E2}"/>
              </a:ext>
            </a:extLst>
          </p:cNvPr>
          <p:cNvSpPr/>
          <p:nvPr/>
        </p:nvSpPr>
        <p:spPr>
          <a:xfrm>
            <a:off x="6174205" y="2703235"/>
            <a:ext cx="413084" cy="29892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310A3A-5392-DDE6-71FC-D7ACFD4B012A}"/>
              </a:ext>
            </a:extLst>
          </p:cNvPr>
          <p:cNvCxnSpPr>
            <a:cxnSpLocks/>
            <a:stCxn id="7" idx="1"/>
            <a:endCxn id="4" idx="3"/>
          </p:cNvCxnSpPr>
          <p:nvPr/>
        </p:nvCxnSpPr>
        <p:spPr>
          <a:xfrm flipH="1" flipV="1">
            <a:off x="7082888" y="2369288"/>
            <a:ext cx="1836821" cy="711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168B27F-2462-4AF5-93A0-55B549D60405}"/>
              </a:ext>
            </a:extLst>
          </p:cNvPr>
          <p:cNvCxnSpPr>
            <a:cxnSpLocks/>
            <a:stCxn id="7" idx="1"/>
            <a:endCxn id="5" idx="3"/>
          </p:cNvCxnSpPr>
          <p:nvPr/>
        </p:nvCxnSpPr>
        <p:spPr>
          <a:xfrm flipH="1">
            <a:off x="8190563" y="2440445"/>
            <a:ext cx="729146" cy="4201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40E59420-89EC-D265-6C1B-225E52701770}"/>
              </a:ext>
            </a:extLst>
          </p:cNvPr>
          <p:cNvSpPr/>
          <p:nvPr/>
        </p:nvSpPr>
        <p:spPr>
          <a:xfrm>
            <a:off x="3019926" y="2165684"/>
            <a:ext cx="3916279" cy="39704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8D587E-CD87-2AF1-C019-9FD8F787AAD3}"/>
              </a:ext>
            </a:extLst>
          </p:cNvPr>
          <p:cNvSpPr/>
          <p:nvPr/>
        </p:nvSpPr>
        <p:spPr>
          <a:xfrm>
            <a:off x="3822032" y="2654178"/>
            <a:ext cx="4305300" cy="39704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C75F2A-6538-F5F9-B920-63BC8AF98D6C}"/>
              </a:ext>
            </a:extLst>
          </p:cNvPr>
          <p:cNvSpPr/>
          <p:nvPr/>
        </p:nvSpPr>
        <p:spPr>
          <a:xfrm>
            <a:off x="792079" y="3306998"/>
            <a:ext cx="4447673" cy="39704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384B164-F439-F567-E83A-BFD1774EB3D8}"/>
              </a:ext>
            </a:extLst>
          </p:cNvPr>
          <p:cNvSpPr/>
          <p:nvPr/>
        </p:nvSpPr>
        <p:spPr>
          <a:xfrm>
            <a:off x="5437204" y="3306998"/>
            <a:ext cx="4013601" cy="39704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B938E8-A0CC-7B19-EAA1-45146D47D3B3}"/>
              </a:ext>
            </a:extLst>
          </p:cNvPr>
          <p:cNvSpPr/>
          <p:nvPr/>
        </p:nvSpPr>
        <p:spPr>
          <a:xfrm>
            <a:off x="5173579" y="3346181"/>
            <a:ext cx="306805" cy="3186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5E9F53-7942-CAF9-96C1-CA9113E16DD7}"/>
                  </a:ext>
                </a:extLst>
              </p:cNvPr>
              <p:cNvSpPr txBox="1"/>
              <p:nvPr/>
            </p:nvSpPr>
            <p:spPr>
              <a:xfrm>
                <a:off x="838549" y="3959818"/>
                <a:ext cx="8435130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5E9F53-7942-CAF9-96C1-CA9113E16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549" y="3959818"/>
                <a:ext cx="8435130" cy="298928"/>
              </a:xfrm>
              <a:prstGeom prst="rect">
                <a:avLst/>
              </a:prstGeom>
              <a:blipFill>
                <a:blip r:embed="rId7"/>
                <a:stretch>
                  <a:fillRect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E6D1195F-C829-C15F-D565-448695C851DA}"/>
              </a:ext>
            </a:extLst>
          </p:cNvPr>
          <p:cNvSpPr/>
          <p:nvPr/>
        </p:nvSpPr>
        <p:spPr>
          <a:xfrm>
            <a:off x="896353" y="3959818"/>
            <a:ext cx="1702468" cy="29892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3051E6-554D-9C37-D191-FF37F6DEDBF8}"/>
              </a:ext>
            </a:extLst>
          </p:cNvPr>
          <p:cNvSpPr/>
          <p:nvPr/>
        </p:nvSpPr>
        <p:spPr>
          <a:xfrm>
            <a:off x="5326980" y="3959818"/>
            <a:ext cx="1813761" cy="29892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DBC396-AF40-B06C-8994-727F51C2C34D}"/>
              </a:ext>
            </a:extLst>
          </p:cNvPr>
          <p:cNvSpPr txBox="1"/>
          <p:nvPr/>
        </p:nvSpPr>
        <p:spPr>
          <a:xfrm>
            <a:off x="9628815" y="3786116"/>
            <a:ext cx="2202696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Можна ці терміни скасувати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21EE42-B623-F469-4873-8FD0116B0D06}"/>
                  </a:ext>
                </a:extLst>
              </p:cNvPr>
              <p:cNvSpPr txBox="1"/>
              <p:nvPr/>
            </p:nvSpPr>
            <p:spPr>
              <a:xfrm>
                <a:off x="838549" y="4553706"/>
                <a:ext cx="4512517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21EE42-B623-F469-4873-8FD0116B0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549" y="4553706"/>
                <a:ext cx="4512517" cy="298928"/>
              </a:xfrm>
              <a:prstGeom prst="rect">
                <a:avLst/>
              </a:prstGeom>
              <a:blipFill>
                <a:blip r:embed="rId8"/>
                <a:stretch>
                  <a:fillRect l="-946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028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/>
      <p:bldP spid="11" grpId="0" animBg="1"/>
      <p:bldP spid="11" grpId="1" animBg="1"/>
      <p:bldP spid="12" grpId="0" animBg="1"/>
      <p:bldP spid="12" grpId="1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 animBg="1"/>
      <p:bldP spid="26" grpId="0" animBg="1"/>
      <p:bldP spid="27" grpId="0" animBg="1"/>
      <p:bldP spid="2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0FB81A-6D2F-1BCA-D21D-2A612E38E9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uk-UA" dirty="0">
                    <a:latin typeface="YouTube Sans"/>
                  </a:rPr>
                  <a:t>Оптимізація реберних рівнянь -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𝐷𝑖𝑓𝑓𝑌</m:t>
                    </m:r>
                  </m:oMath>
                </a14:m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0FB81A-6D2F-1BCA-D21D-2A612E38E9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516" b="-2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D0D5F3-FA11-099A-F076-F0FA6EDC33C5}"/>
                  </a:ext>
                </a:extLst>
              </p:cNvPr>
              <p:cNvSpPr txBox="1"/>
              <p:nvPr/>
            </p:nvSpPr>
            <p:spPr>
              <a:xfrm>
                <a:off x="1261872" y="2277010"/>
                <a:ext cx="4512517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D0D5F3-FA11-099A-F076-F0FA6EDC3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2277010"/>
                <a:ext cx="4512517" cy="298928"/>
              </a:xfrm>
              <a:prstGeom prst="rect">
                <a:avLst/>
              </a:prstGeom>
              <a:blipFill>
                <a:blip r:embed="rId3"/>
                <a:stretch>
                  <a:fillRect l="-811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3F74B53D-04DF-5747-0B3A-12E2C08EEC32}"/>
              </a:ext>
            </a:extLst>
          </p:cNvPr>
          <p:cNvSpPr/>
          <p:nvPr/>
        </p:nvSpPr>
        <p:spPr>
          <a:xfrm>
            <a:off x="2723128" y="2267135"/>
            <a:ext cx="928457" cy="3186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23E31E-AAF3-50C2-E315-A8AA964446C8}"/>
              </a:ext>
            </a:extLst>
          </p:cNvPr>
          <p:cNvSpPr/>
          <p:nvPr/>
        </p:nvSpPr>
        <p:spPr>
          <a:xfrm>
            <a:off x="4765964" y="2257261"/>
            <a:ext cx="997163" cy="3186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95238B-1B42-D370-DD0C-DB7394D11B3A}"/>
                  </a:ext>
                </a:extLst>
              </p:cNvPr>
              <p:cNvSpPr txBox="1"/>
              <p:nvPr/>
            </p:nvSpPr>
            <p:spPr>
              <a:xfrm>
                <a:off x="1261872" y="2987018"/>
                <a:ext cx="4022861" cy="3186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95238B-1B42-D370-DD0C-DB7394D11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2987018"/>
                <a:ext cx="4022861" cy="318677"/>
              </a:xfrm>
              <a:prstGeom prst="rect">
                <a:avLst/>
              </a:prstGeom>
              <a:blipFill>
                <a:blip r:embed="rId4"/>
                <a:stretch>
                  <a:fillRect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C83835D1-3A93-025F-BC0E-7C39E3B19BB4}"/>
              </a:ext>
            </a:extLst>
          </p:cNvPr>
          <p:cNvSpPr txBox="1"/>
          <p:nvPr/>
        </p:nvSpPr>
        <p:spPr>
          <a:xfrm>
            <a:off x="5883442" y="2132222"/>
            <a:ext cx="2202696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Розкладаємо цей термін на множники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23856EA-0624-B310-264B-B4F7E4E952E4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1780674" y="2585812"/>
            <a:ext cx="1406683" cy="3913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9BCC4D2-032A-0A32-BBD0-17A2C1C13D88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1780674" y="2575938"/>
            <a:ext cx="3483872" cy="4012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D0B80CCD-A2B7-02C7-7368-5742D3F575C8}"/>
              </a:ext>
            </a:extLst>
          </p:cNvPr>
          <p:cNvSpPr/>
          <p:nvPr/>
        </p:nvSpPr>
        <p:spPr>
          <a:xfrm>
            <a:off x="2213810" y="2987017"/>
            <a:ext cx="2634915" cy="31867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745369-2EA8-2810-A184-23ECD650233E}"/>
                  </a:ext>
                </a:extLst>
              </p:cNvPr>
              <p:cNvSpPr txBox="1"/>
              <p:nvPr/>
            </p:nvSpPr>
            <p:spPr>
              <a:xfrm>
                <a:off x="1261872" y="3600620"/>
                <a:ext cx="3491149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745369-2EA8-2810-A184-23ECD650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3600620"/>
                <a:ext cx="3491149" cy="318677"/>
              </a:xfrm>
              <a:prstGeom prst="rect">
                <a:avLst/>
              </a:prstGeom>
              <a:blipFill>
                <a:blip r:embed="rId5"/>
                <a:stretch>
                  <a:fillRect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F376C8D6-434D-D030-9D97-478A0DE8CD36}"/>
              </a:ext>
            </a:extLst>
          </p:cNvPr>
          <p:cNvSpPr/>
          <p:nvPr/>
        </p:nvSpPr>
        <p:spPr>
          <a:xfrm>
            <a:off x="2376236" y="3600619"/>
            <a:ext cx="284446" cy="320719"/>
          </a:xfrm>
          <a:prstGeom prst="rect">
            <a:avLst/>
          </a:prstGeom>
          <a:noFill/>
          <a:ln w="28575">
            <a:solidFill>
              <a:srgbClr val="BB05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F7A687-5103-4BB4-F3FB-9C8F684F6EFB}"/>
              </a:ext>
            </a:extLst>
          </p:cNvPr>
          <p:cNvSpPr/>
          <p:nvPr/>
        </p:nvSpPr>
        <p:spPr>
          <a:xfrm>
            <a:off x="3759867" y="3597934"/>
            <a:ext cx="306805" cy="318676"/>
          </a:xfrm>
          <a:prstGeom prst="rect">
            <a:avLst/>
          </a:prstGeom>
          <a:noFill/>
          <a:ln w="28575">
            <a:solidFill>
              <a:srgbClr val="BB05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232AF29-2949-D94A-7081-32EBCB7F6505}"/>
              </a:ext>
            </a:extLst>
          </p:cNvPr>
          <p:cNvSpPr/>
          <p:nvPr/>
        </p:nvSpPr>
        <p:spPr>
          <a:xfrm>
            <a:off x="4238302" y="3598578"/>
            <a:ext cx="357760" cy="31867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8B58A2D-1CE6-3E21-59F6-08BCE8201FC2}"/>
              </a:ext>
            </a:extLst>
          </p:cNvPr>
          <p:cNvSpPr/>
          <p:nvPr/>
        </p:nvSpPr>
        <p:spPr>
          <a:xfrm>
            <a:off x="3227290" y="3597934"/>
            <a:ext cx="341516" cy="31867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D96441C-D4F8-6432-3D43-2274AF8D2421}"/>
                  </a:ext>
                </a:extLst>
              </p:cNvPr>
              <p:cNvSpPr txBox="1"/>
              <p:nvPr/>
            </p:nvSpPr>
            <p:spPr>
              <a:xfrm>
                <a:off x="1256955" y="4242827"/>
                <a:ext cx="14144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D96441C-D4F8-6432-3D43-2274AF8D2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955" y="4242827"/>
                <a:ext cx="1414426" cy="276999"/>
              </a:xfrm>
              <a:prstGeom prst="rect">
                <a:avLst/>
              </a:prstGeom>
              <a:blipFill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0E0B212-6451-224A-E88C-BBAA652D07F5}"/>
                  </a:ext>
                </a:extLst>
              </p:cNvPr>
              <p:cNvSpPr txBox="1"/>
              <p:nvPr/>
            </p:nvSpPr>
            <p:spPr>
              <a:xfrm>
                <a:off x="2656284" y="4242827"/>
                <a:ext cx="13618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0E0B212-6451-224A-E88C-BBAA652D0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6284" y="4242827"/>
                <a:ext cx="1361848" cy="276999"/>
              </a:xfrm>
              <a:prstGeom prst="rect">
                <a:avLst/>
              </a:prstGeom>
              <a:blipFill>
                <a:blip r:embed="rId7"/>
                <a:stretch>
                  <a:fillRect l="-4036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0E098939-3C9D-692A-07F3-76EB1320627B}"/>
              </a:ext>
            </a:extLst>
          </p:cNvPr>
          <p:cNvSpPr/>
          <p:nvPr/>
        </p:nvSpPr>
        <p:spPr>
          <a:xfrm>
            <a:off x="2869534" y="4168934"/>
            <a:ext cx="1148598" cy="43313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79AD44-C8AB-E078-9C91-957D4D001512}"/>
                  </a:ext>
                </a:extLst>
              </p:cNvPr>
              <p:cNvSpPr txBox="1"/>
              <p:nvPr/>
            </p:nvSpPr>
            <p:spPr>
              <a:xfrm>
                <a:off x="5403096" y="4232491"/>
                <a:ext cx="2683042" cy="9233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Отже, це наш спрощений результат для різниці рівняння ребер у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79AD44-C8AB-E078-9C91-957D4D001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096" y="4232491"/>
                <a:ext cx="2683042" cy="923330"/>
              </a:xfrm>
              <a:prstGeom prst="rect">
                <a:avLst/>
              </a:prstGeom>
              <a:blipFill>
                <a:blip r:embed="rId8"/>
                <a:stretch>
                  <a:fillRect l="-1818" t="-3289" r="-2727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991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/>
      <p:bldP spid="19" grpId="0" animBg="1"/>
      <p:bldP spid="30" grpId="0" animBg="1"/>
      <p:bldP spid="31" grpId="0"/>
      <p:bldP spid="32" grpId="0" animBg="1"/>
      <p:bldP spid="33" grpId="0" animBg="1"/>
      <p:bldP spid="34" grpId="0" animBg="1"/>
      <p:bldP spid="35" grpId="0" animBg="1"/>
      <p:bldP spid="37" grpId="0"/>
      <p:bldP spid="38" grpId="0"/>
      <p:bldP spid="39" grpId="0" animBg="1"/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7CD87E1-A572-D6FA-1BCF-4ECB637FF49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uk-UA" dirty="0">
                    <a:latin typeface="YouTube Sans"/>
                  </a:rPr>
                  <a:t>Оптимізація реберних рівнянь -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𝐷𝑖𝑓𝑓𝑌</m:t>
                    </m:r>
                  </m:oMath>
                </a14:m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7CD87E1-A572-D6FA-1BCF-4ECB637FF4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516" b="-2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62401-AAC9-9036-9C34-8B5CC10758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5740508" cy="4475747"/>
              </a:xfrm>
            </p:spPr>
            <p:txBody>
              <a:bodyPr>
                <a:normAutofit/>
              </a:bodyPr>
              <a:lstStyle/>
              <a:p>
                <a:r>
                  <a:rPr lang="uk-UA" dirty="0">
                    <a:latin typeface="YouTube Sans"/>
                  </a:rPr>
                  <a:t>Підсумовуючи, ми можемо перед циклом обчислити значення ребер для пікселя </a:t>
                </a:r>
                <a:r>
                  <a:rPr lang="en-US" dirty="0">
                    <a:latin typeface="YouTube Sans"/>
                  </a:rPr>
                  <a:t>(</a:t>
                </a:r>
                <a:r>
                  <a:rPr lang="en-US" dirty="0" err="1">
                    <a:latin typeface="Consolas" panose="020B0609020204030204" pitchFamily="49" charset="0"/>
                  </a:rPr>
                  <a:t>MinX</a:t>
                </a:r>
                <a:r>
                  <a:rPr lang="en-US" dirty="0">
                    <a:latin typeface="YouTube Sans"/>
                  </a:rPr>
                  <a:t>, </a:t>
                </a:r>
                <a:r>
                  <a:rPr lang="en-US" dirty="0" err="1">
                    <a:latin typeface="Consolas" panose="020B0609020204030204" pitchFamily="49" charset="0"/>
                  </a:rPr>
                  <a:t>MinY</a:t>
                </a:r>
                <a:r>
                  <a:rPr lang="en-US" dirty="0">
                    <a:latin typeface="YouTube Sans"/>
                  </a:rPr>
                  <a:t>)</a:t>
                </a:r>
              </a:p>
              <a:p>
                <a:r>
                  <a:rPr lang="uk-UA" dirty="0">
                    <a:latin typeface="YouTube Sans"/>
                  </a:rPr>
                  <a:t>Тоді, у циклі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uk-UA" dirty="0">
                    <a:latin typeface="YouTube Sans"/>
                  </a:rPr>
                  <a:t>, ми можемо обчислити значення ребер, додаючи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𝐷𝑖𝑓𝑓𝑌</m:t>
                    </m:r>
                  </m:oMath>
                </a14:m>
                <a:endParaRPr lang="en-US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А у циклі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YouTube Sans"/>
                  </a:rPr>
                  <a:t>, </a:t>
                </a:r>
                <a:r>
                  <a:rPr lang="uk-UA" dirty="0">
                    <a:latin typeface="YouTube Sans"/>
                  </a:rPr>
                  <a:t>можемо обчислити значення ребер, додаючи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𝐷𝑖𝑓𝑓𝑋</m:t>
                    </m:r>
                  </m:oMath>
                </a14:m>
                <a:endParaRPr lang="en-US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У цей спосіб, ми спростили обчислення коду, який займає </a:t>
                </a:r>
                <a:r>
                  <a:rPr lang="en-US" dirty="0">
                    <a:latin typeface="YouTube Sans"/>
                  </a:rPr>
                  <a:t>~40</a:t>
                </a:r>
                <a:r>
                  <a:rPr lang="uk-UA" dirty="0">
                    <a:latin typeface="YouTube Sans"/>
                  </a:rPr>
                  <a:t>% загального часу виконання</a:t>
                </a:r>
                <a:endParaRPr lang="en-US" dirty="0">
                  <a:latin typeface="YouTube Sans"/>
                </a:endParaRPr>
              </a:p>
              <a:p>
                <a:pPr lvl="1"/>
                <a:r>
                  <a:rPr lang="uk-UA" dirty="0">
                    <a:latin typeface="YouTube Sans"/>
                  </a:rPr>
                  <a:t>Замість обчислювати 2 множення та 3 віднімання, ми можемо тільки раз додавати для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і раз для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62401-AAC9-9036-9C34-8B5CC10758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5740508" cy="4475747"/>
              </a:xfrm>
              <a:blipFill>
                <a:blip r:embed="rId3"/>
                <a:stretch>
                  <a:fillRect l="-212" t="-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C098D0-80B7-AE65-36D7-076304A4B92B}"/>
                  </a:ext>
                </a:extLst>
              </p:cNvPr>
              <p:cNvSpPr txBox="1"/>
              <p:nvPr/>
            </p:nvSpPr>
            <p:spPr>
              <a:xfrm>
                <a:off x="7525751" y="2484937"/>
                <a:ext cx="20583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𝐷𝑖𝑓𝑓𝑌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C098D0-80B7-AE65-36D7-076304A4B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751" y="2484937"/>
                <a:ext cx="2058384" cy="276999"/>
              </a:xfrm>
              <a:prstGeom prst="rect">
                <a:avLst/>
              </a:prstGeom>
              <a:blipFill>
                <a:blip r:embed="rId4"/>
                <a:stretch>
                  <a:fillRect l="-5341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0842B9-468A-3C83-1727-76C41468E465}"/>
                  </a:ext>
                </a:extLst>
              </p:cNvPr>
              <p:cNvSpPr txBox="1"/>
              <p:nvPr/>
            </p:nvSpPr>
            <p:spPr>
              <a:xfrm>
                <a:off x="7525751" y="2002365"/>
                <a:ext cx="1902509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𝐷𝑖𝑓𝑓𝑋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0842B9-468A-3C83-1727-76C41468E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751" y="2002365"/>
                <a:ext cx="1902509" cy="298928"/>
              </a:xfrm>
              <a:prstGeom prst="rect">
                <a:avLst/>
              </a:prstGeom>
              <a:blipFill>
                <a:blip r:embed="rId5"/>
                <a:stretch>
                  <a:fillRect l="-5769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91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r>
              <a:rPr lang="en-US" dirty="0"/>
              <a:t>Queue Live Coding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659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7C832-0D5D-E56D-F664-C9B51987F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Кеш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E1F97-1FE0-94CE-F804-8C09CDC4C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520475" cy="4663440"/>
          </a:xfrm>
        </p:spPr>
        <p:txBody>
          <a:bodyPr>
            <a:normAutofit/>
          </a:bodyPr>
          <a:lstStyle/>
          <a:p>
            <a:r>
              <a:rPr lang="uk-UA" dirty="0">
                <a:latin typeface="YouTube Sans"/>
              </a:rPr>
              <a:t>Останні лічильники які ми не розуміємо, це пов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язані з пам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ятю</a:t>
            </a:r>
            <a:endParaRPr lang="en-US" dirty="0">
              <a:latin typeface="YouTube Sans"/>
            </a:endParaRPr>
          </a:p>
          <a:p>
            <a:pPr lvl="1"/>
            <a:r>
              <a:rPr lang="en-US" dirty="0">
                <a:latin typeface="YouTube Sans"/>
              </a:rPr>
              <a:t>L1_DC_ACCESSES</a:t>
            </a:r>
            <a:r>
              <a:rPr lang="uk-UA" dirty="0">
                <a:latin typeface="YouTube Sans"/>
              </a:rPr>
              <a:t>,</a:t>
            </a:r>
            <a:r>
              <a:rPr lang="en-US" dirty="0">
                <a:latin typeface="YouTube Sans"/>
              </a:rPr>
              <a:t> L1_DC_MISSES</a:t>
            </a:r>
            <a:r>
              <a:rPr lang="uk-UA" dirty="0">
                <a:latin typeface="YouTube Sans"/>
              </a:rPr>
              <a:t>, </a:t>
            </a:r>
            <a:r>
              <a:rPr lang="en-US" dirty="0">
                <a:latin typeface="YouTube Sans"/>
              </a:rPr>
              <a:t>...</a:t>
            </a:r>
          </a:p>
          <a:p>
            <a:r>
              <a:rPr lang="uk-UA" dirty="0">
                <a:latin typeface="YouTube Sans"/>
              </a:rPr>
              <a:t>Зазвичай ми не приділяємо особливої уваги цим інструкціям, але їхнє виконання займає найбільше часу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Читати від </a:t>
            </a:r>
            <a:r>
              <a:rPr lang="en-US" dirty="0">
                <a:latin typeface="YouTube Sans"/>
              </a:rPr>
              <a:t>RAM </a:t>
            </a:r>
            <a:r>
              <a:rPr lang="uk-UA" dirty="0">
                <a:latin typeface="YouTube Sans"/>
              </a:rPr>
              <a:t>може забирати </a:t>
            </a:r>
            <a:r>
              <a:rPr lang="en-US" dirty="0">
                <a:latin typeface="YouTube Sans"/>
              </a:rPr>
              <a:t>~200-400clks</a:t>
            </a:r>
            <a:endParaRPr lang="uk-UA" dirty="0">
              <a:latin typeface="YouTube Sans"/>
            </a:endParaRPr>
          </a:p>
          <a:p>
            <a:r>
              <a:rPr lang="ru-RU" dirty="0">
                <a:latin typeface="YouTube Sans"/>
              </a:rPr>
              <a:t>Інструкції ALU надходять на чіп, тому електрика не мусить проходити дуже далеко</a:t>
            </a:r>
            <a:endParaRPr lang="uk-UA" dirty="0">
              <a:latin typeface="YouTube Sans"/>
            </a:endParaRPr>
          </a:p>
          <a:p>
            <a:r>
              <a:rPr lang="ru-RU" dirty="0">
                <a:latin typeface="YouTube Sans"/>
              </a:rPr>
              <a:t>Пам’ять в </a:t>
            </a:r>
            <a:r>
              <a:rPr lang="en-US" dirty="0">
                <a:latin typeface="YouTube Sans"/>
              </a:rPr>
              <a:t>RAM</a:t>
            </a:r>
            <a:r>
              <a:rPr lang="ru-RU" dirty="0">
                <a:latin typeface="YouTube Sans"/>
              </a:rPr>
              <a:t>, розташованій далі, тому ми витрачаємо багато часу (відносно) на чекання, поки електрика </a:t>
            </a:r>
            <a:r>
              <a:rPr lang="uk-UA" dirty="0">
                <a:latin typeface="YouTube Sans"/>
              </a:rPr>
              <a:t>здійснить свою «подорож»</a:t>
            </a:r>
            <a:endParaRPr lang="en-US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Ми не можемо розмістити всю пам’ять на чіпі, оскільки вона фізично займає забагато місця</a:t>
            </a:r>
            <a:endParaRPr lang="en-US" dirty="0">
              <a:latin typeface="YouTube Sans"/>
            </a:endParaRPr>
          </a:p>
          <a:p>
            <a:endParaRPr lang="en-US" dirty="0">
              <a:latin typeface="YouTube Sans"/>
            </a:endParaRPr>
          </a:p>
        </p:txBody>
      </p:sp>
      <p:pic>
        <p:nvPicPr>
          <p:cNvPr id="5" name="Picture 4" descr="A picture containing text, indoor, scene, cluttered&#10;&#10;Description automatically generated">
            <a:extLst>
              <a:ext uri="{FF2B5EF4-FFF2-40B4-BE49-F238E27FC236}">
                <a16:creationId xmlns:a16="http://schemas.microsoft.com/office/drawing/2014/main" id="{59F66482-7ACF-E2F6-38BF-D1F2868B4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409" y="4512108"/>
            <a:ext cx="2838890" cy="2049082"/>
          </a:xfrm>
          <a:prstGeom prst="rect">
            <a:avLst/>
          </a:prstGeom>
        </p:spPr>
      </p:pic>
      <p:pic>
        <p:nvPicPr>
          <p:cNvPr id="8" name="Picture 7" descr="A close-up of a computer&#10;&#10;Description automatically generated with low confidence">
            <a:extLst>
              <a:ext uri="{FF2B5EF4-FFF2-40B4-BE49-F238E27FC236}">
                <a16:creationId xmlns:a16="http://schemas.microsoft.com/office/drawing/2014/main" id="{F5195D9F-F4BC-682A-9E3C-5B7B3DCEE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409" y="372661"/>
            <a:ext cx="4153533" cy="37666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28792E-6A9A-CAC2-BC0D-2F4FEB522E09}"/>
              </a:ext>
            </a:extLst>
          </p:cNvPr>
          <p:cNvSpPr/>
          <p:nvPr/>
        </p:nvSpPr>
        <p:spPr>
          <a:xfrm>
            <a:off x="7814511" y="1094874"/>
            <a:ext cx="1233236" cy="1227221"/>
          </a:xfrm>
          <a:prstGeom prst="rect">
            <a:avLst/>
          </a:prstGeom>
          <a:solidFill>
            <a:srgbClr val="00B050">
              <a:alpha val="30196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63F71C-E974-EAD7-22FB-A89A85150463}"/>
              </a:ext>
            </a:extLst>
          </p:cNvPr>
          <p:cNvSpPr/>
          <p:nvPr/>
        </p:nvSpPr>
        <p:spPr>
          <a:xfrm>
            <a:off x="9196136" y="1258973"/>
            <a:ext cx="627648" cy="1785016"/>
          </a:xfrm>
          <a:prstGeom prst="rect">
            <a:avLst/>
          </a:prstGeom>
          <a:solidFill>
            <a:srgbClr val="FFC000">
              <a:alpha val="30196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FF49F6-1AC5-C145-AF19-55347D0600CD}"/>
              </a:ext>
            </a:extLst>
          </p:cNvPr>
          <p:cNvCxnSpPr/>
          <p:nvPr/>
        </p:nvCxnSpPr>
        <p:spPr>
          <a:xfrm>
            <a:off x="8591413" y="1874849"/>
            <a:ext cx="888086" cy="3618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BD2A1E-FD59-19FB-F4A5-B90A63824FE0}"/>
              </a:ext>
            </a:extLst>
          </p:cNvPr>
          <p:cNvCxnSpPr>
            <a:cxnSpLocks/>
          </p:cNvCxnSpPr>
          <p:nvPr/>
        </p:nvCxnSpPr>
        <p:spPr>
          <a:xfrm flipH="1" flipV="1">
            <a:off x="8637462" y="1691322"/>
            <a:ext cx="888086" cy="3479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61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558E4-4D1B-56C4-3C46-544E25CFA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Кеш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7DCB7-D2E7-F32D-5F99-394626694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5439711" cy="4351337"/>
          </a:xfrm>
        </p:spPr>
        <p:txBody>
          <a:bodyPr>
            <a:normAutofit/>
          </a:bodyPr>
          <a:lstStyle/>
          <a:p>
            <a:r>
              <a:rPr lang="uk-UA" dirty="0">
                <a:latin typeface="YouTube Sans"/>
              </a:rPr>
              <a:t>Щоби допомогти розв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язати цю проблему, центральні процесори мають </a:t>
            </a:r>
            <a:r>
              <a:rPr lang="uk-UA" b="1" dirty="0">
                <a:latin typeface="YouTube Sans"/>
              </a:rPr>
              <a:t>кеш пам</a:t>
            </a:r>
            <a:r>
              <a:rPr lang="en-US" b="1" dirty="0">
                <a:latin typeface="YouTube Sans"/>
              </a:rPr>
              <a:t>’</a:t>
            </a:r>
            <a:r>
              <a:rPr lang="uk-UA" b="1" dirty="0">
                <a:latin typeface="YouTube Sans"/>
              </a:rPr>
              <a:t>яті</a:t>
            </a:r>
            <a:r>
              <a:rPr lang="en-US" b="1" dirty="0">
                <a:latin typeface="YouTube Sans"/>
              </a:rPr>
              <a:t>/memory caches</a:t>
            </a:r>
          </a:p>
          <a:p>
            <a:pPr lvl="1"/>
            <a:r>
              <a:rPr lang="ru-RU" dirty="0">
                <a:latin typeface="YouTube Sans"/>
              </a:rPr>
              <a:t>Це менші частини пам’яті, доступ до яких набагато швидший, але </a:t>
            </a:r>
            <a:r>
              <a:rPr lang="uk-UA" dirty="0">
                <a:latin typeface="YouTube Sans"/>
              </a:rPr>
              <a:t>вони</a:t>
            </a:r>
            <a:r>
              <a:rPr lang="ru-RU" dirty="0">
                <a:latin typeface="YouTube Sans"/>
              </a:rPr>
              <a:t> набагато менші</a:t>
            </a:r>
            <a:endParaRPr lang="en-US" dirty="0">
              <a:latin typeface="YouTube Sans"/>
            </a:endParaRPr>
          </a:p>
          <a:p>
            <a:r>
              <a:rPr lang="ru-RU" dirty="0">
                <a:latin typeface="YouTube Sans"/>
              </a:rPr>
              <a:t>Коли ми </a:t>
            </a:r>
            <a:r>
              <a:rPr lang="uk-UA" dirty="0">
                <a:latin typeface="YouTube Sans"/>
              </a:rPr>
              <a:t>читаємо область</a:t>
            </a:r>
            <a:r>
              <a:rPr lang="ru-RU" dirty="0">
                <a:latin typeface="YouTube Sans"/>
              </a:rPr>
              <a:t> пам’яті, </a:t>
            </a:r>
            <a:r>
              <a:rPr lang="en-US" dirty="0">
                <a:latin typeface="YouTube Sans"/>
              </a:rPr>
              <a:t>CPU </a:t>
            </a:r>
            <a:r>
              <a:rPr lang="ru-RU" dirty="0">
                <a:latin typeface="YouTube Sans"/>
              </a:rPr>
              <a:t>переносить цю область в кеш із </a:t>
            </a:r>
            <a:r>
              <a:rPr lang="en-US" dirty="0">
                <a:latin typeface="YouTube Sans"/>
              </a:rPr>
              <a:t>RAM</a:t>
            </a:r>
          </a:p>
          <a:p>
            <a:pPr lvl="1"/>
            <a:r>
              <a:rPr lang="ru-RU" dirty="0">
                <a:latin typeface="YouTube Sans"/>
              </a:rPr>
              <a:t>Майбутні читання</a:t>
            </a:r>
            <a:r>
              <a:rPr lang="en-US" dirty="0">
                <a:latin typeface="YouTube Sans"/>
              </a:rPr>
              <a:t>/</a:t>
            </a:r>
            <a:r>
              <a:rPr lang="uk-UA" dirty="0">
                <a:latin typeface="YouTube Sans"/>
              </a:rPr>
              <a:t>писання д</a:t>
            </a:r>
            <a:r>
              <a:rPr lang="ru-RU" dirty="0">
                <a:latin typeface="YouTube Sans"/>
              </a:rPr>
              <a:t>о нього тепер тільки доходять до кешу, що набагато швидше, ніж до </a:t>
            </a:r>
            <a:r>
              <a:rPr lang="en-US" dirty="0">
                <a:latin typeface="YouTube Sans"/>
              </a:rPr>
              <a:t>RAM</a:t>
            </a:r>
            <a:endParaRPr lang="ru-RU" dirty="0">
              <a:latin typeface="YouTube Sans"/>
            </a:endParaRPr>
          </a:p>
          <a:p>
            <a:r>
              <a:rPr lang="uk-UA" dirty="0">
                <a:latin typeface="YouTube Sans"/>
              </a:rPr>
              <a:t>І</a:t>
            </a:r>
            <a:r>
              <a:rPr lang="ru-RU" dirty="0">
                <a:latin typeface="YouTube Sans"/>
              </a:rPr>
              <a:t>дея про те, що пам’ять, яку ми читаємо, ймовірно, буде прочитана в майбутньому, називається </a:t>
            </a:r>
            <a:r>
              <a:rPr lang="ru-RU" b="1" dirty="0">
                <a:latin typeface="YouTube Sans"/>
              </a:rPr>
              <a:t>тимчасовою локальністю</a:t>
            </a:r>
            <a:r>
              <a:rPr lang="en-US" b="1" dirty="0">
                <a:latin typeface="YouTube Sans"/>
              </a:rPr>
              <a:t>/temporal locality</a:t>
            </a:r>
          </a:p>
          <a:p>
            <a:pPr lvl="1"/>
            <a:endParaRPr lang="uk-UA" dirty="0">
              <a:latin typeface="YouTube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26A2AA-3991-33BA-8469-5F79E29D5F75}"/>
              </a:ext>
            </a:extLst>
          </p:cNvPr>
          <p:cNvSpPr txBox="1"/>
          <p:nvPr/>
        </p:nvSpPr>
        <p:spPr>
          <a:xfrm>
            <a:off x="6972308" y="1028694"/>
            <a:ext cx="5023185" cy="92333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YouTube Sans"/>
            </a:endParaRPr>
          </a:p>
          <a:p>
            <a:pPr algn="ctr"/>
            <a:r>
              <a:rPr lang="en-US" dirty="0">
                <a:latin typeface="YouTube Sans"/>
              </a:rPr>
              <a:t>RAM Memory</a:t>
            </a:r>
          </a:p>
          <a:p>
            <a:pPr algn="ctr"/>
            <a:endParaRPr lang="en-US" dirty="0">
              <a:latin typeface="YouTube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AA1FF-9BB4-6FEE-13FE-706D44645D98}"/>
              </a:ext>
            </a:extLst>
          </p:cNvPr>
          <p:cNvSpPr txBox="1"/>
          <p:nvPr/>
        </p:nvSpPr>
        <p:spPr>
          <a:xfrm>
            <a:off x="8831186" y="2840181"/>
            <a:ext cx="1305427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Cache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A17F1-F22A-9F6A-37CA-B62103A6A070}"/>
              </a:ext>
            </a:extLst>
          </p:cNvPr>
          <p:cNvSpPr txBox="1"/>
          <p:nvPr/>
        </p:nvSpPr>
        <p:spPr>
          <a:xfrm>
            <a:off x="8831186" y="3913004"/>
            <a:ext cx="1305427" cy="92333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YouTube Sans"/>
            </a:endParaRPr>
          </a:p>
          <a:p>
            <a:pPr algn="ctr"/>
            <a:r>
              <a:rPr lang="en-US" dirty="0">
                <a:latin typeface="YouTube Sans"/>
              </a:rPr>
              <a:t>CPU</a:t>
            </a:r>
          </a:p>
          <a:p>
            <a:pPr algn="ctr"/>
            <a:endParaRPr lang="en-US" dirty="0">
              <a:latin typeface="YouTube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3AF487-0C28-3B61-110B-0B22313B1C90}"/>
              </a:ext>
            </a:extLst>
          </p:cNvPr>
          <p:cNvSpPr txBox="1"/>
          <p:nvPr/>
        </p:nvSpPr>
        <p:spPr>
          <a:xfrm>
            <a:off x="7038812" y="4075430"/>
            <a:ext cx="125128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Load ptr0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B5E7B7-B18D-058F-66D3-D10F9B79C9DA}"/>
              </a:ext>
            </a:extLst>
          </p:cNvPr>
          <p:cNvSpPr txBox="1"/>
          <p:nvPr/>
        </p:nvSpPr>
        <p:spPr>
          <a:xfrm>
            <a:off x="7038812" y="4383207"/>
            <a:ext cx="125128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Load </a:t>
            </a:r>
            <a:r>
              <a:rPr lang="en-US" sz="1400" dirty="0" err="1">
                <a:latin typeface="Consolas" panose="020B0609020204030204" pitchFamily="49" charset="0"/>
              </a:rPr>
              <a:t>ptr</a:t>
            </a:r>
            <a:r>
              <a:rPr lang="uk-UA" sz="1400" dirty="0">
                <a:latin typeface="Consolas" panose="020B0609020204030204" pitchFamily="49" charset="0"/>
              </a:rPr>
              <a:t>1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44EB3A-1C6A-D985-042F-4473858F5E3E}"/>
              </a:ext>
            </a:extLst>
          </p:cNvPr>
          <p:cNvSpPr txBox="1"/>
          <p:nvPr/>
        </p:nvSpPr>
        <p:spPr>
          <a:xfrm>
            <a:off x="7038812" y="4690984"/>
            <a:ext cx="125128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Store ptr0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7AB179-4DD2-E1CA-3352-F606C53B4F8A}"/>
              </a:ext>
            </a:extLst>
          </p:cNvPr>
          <p:cNvSpPr txBox="1"/>
          <p:nvPr/>
        </p:nvSpPr>
        <p:spPr>
          <a:xfrm>
            <a:off x="7038812" y="4998761"/>
            <a:ext cx="125128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Load </a:t>
            </a:r>
            <a:r>
              <a:rPr lang="en-US" sz="1400" dirty="0" err="1">
                <a:latin typeface="Consolas" panose="020B0609020204030204" pitchFamily="49" charset="0"/>
              </a:rPr>
              <a:t>ptr</a:t>
            </a:r>
            <a:r>
              <a:rPr lang="uk-UA" sz="1400" dirty="0">
                <a:latin typeface="Consolas" panose="020B0609020204030204" pitchFamily="49" charset="0"/>
              </a:rPr>
              <a:t>1</a:t>
            </a:r>
            <a:endParaRPr lang="en-US" sz="1400" dirty="0">
              <a:latin typeface="Consolas" panose="020B06090202040302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5619A3D-62D2-5B60-D7CB-548EEA576706}"/>
              </a:ext>
            </a:extLst>
          </p:cNvPr>
          <p:cNvCxnSpPr>
            <a:stCxn id="8" idx="0"/>
            <a:endCxn id="7" idx="2"/>
          </p:cNvCxnSpPr>
          <p:nvPr/>
        </p:nvCxnSpPr>
        <p:spPr>
          <a:xfrm flipV="1">
            <a:off x="9483900" y="3209513"/>
            <a:ext cx="0" cy="7034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FE1176-6471-C2B9-4023-ADA2A8F9BFE1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9483900" y="1952024"/>
            <a:ext cx="1" cy="8881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E887B72-8687-D9A9-EA45-92E4B8485F99}"/>
              </a:ext>
            </a:extLst>
          </p:cNvPr>
          <p:cNvCxnSpPr>
            <a:cxnSpLocks/>
          </p:cNvCxnSpPr>
          <p:nvPr/>
        </p:nvCxnSpPr>
        <p:spPr>
          <a:xfrm>
            <a:off x="9168073" y="1952024"/>
            <a:ext cx="0" cy="8881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8F428C9-4265-AA63-A9D2-FEFE376B72C1}"/>
              </a:ext>
            </a:extLst>
          </p:cNvPr>
          <p:cNvSpPr txBox="1"/>
          <p:nvPr/>
        </p:nvSpPr>
        <p:spPr>
          <a:xfrm>
            <a:off x="7065714" y="1491923"/>
            <a:ext cx="79208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Ptr0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466A7EF-B9CF-BEDE-DFC8-9886151B35AD}"/>
              </a:ext>
            </a:extLst>
          </p:cNvPr>
          <p:cNvSpPr/>
          <p:nvPr/>
        </p:nvSpPr>
        <p:spPr>
          <a:xfrm>
            <a:off x="8873299" y="2962405"/>
            <a:ext cx="228597" cy="19588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1F0E3C0-4FCE-7AF0-AEEE-74E13EDEA464}"/>
              </a:ext>
            </a:extLst>
          </p:cNvPr>
          <p:cNvCxnSpPr>
            <a:cxnSpLocks/>
          </p:cNvCxnSpPr>
          <p:nvPr/>
        </p:nvCxnSpPr>
        <p:spPr>
          <a:xfrm>
            <a:off x="9320473" y="3209513"/>
            <a:ext cx="0" cy="7034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AF5B5B0-1415-45E4-80BD-284DD32E9EDF}"/>
              </a:ext>
            </a:extLst>
          </p:cNvPr>
          <p:cNvSpPr txBox="1"/>
          <p:nvPr/>
        </p:nvSpPr>
        <p:spPr>
          <a:xfrm>
            <a:off x="11110330" y="1491923"/>
            <a:ext cx="792080" cy="36933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onsolas" panose="020B0609020204030204" pitchFamily="49" charset="0"/>
              </a:rPr>
              <a:t>Ptr</a:t>
            </a:r>
            <a:r>
              <a:rPr lang="uk-UA" dirty="0">
                <a:latin typeface="Consolas" panose="020B0609020204030204" pitchFamily="49" charset="0"/>
              </a:rPr>
              <a:t>1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AA2E76-A055-C95F-038F-88938347D120}"/>
              </a:ext>
            </a:extLst>
          </p:cNvPr>
          <p:cNvSpPr/>
          <p:nvPr/>
        </p:nvSpPr>
        <p:spPr>
          <a:xfrm>
            <a:off x="9855878" y="2965508"/>
            <a:ext cx="228597" cy="1958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7911CC-105B-9710-6C96-B93582CD54AB}"/>
              </a:ext>
            </a:extLst>
          </p:cNvPr>
          <p:cNvSpPr/>
          <p:nvPr/>
        </p:nvSpPr>
        <p:spPr>
          <a:xfrm>
            <a:off x="6972307" y="1427516"/>
            <a:ext cx="974417" cy="52450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F27FAF-8BF3-7443-B7F1-23CFF6DCACE1}"/>
              </a:ext>
            </a:extLst>
          </p:cNvPr>
          <p:cNvSpPr/>
          <p:nvPr/>
        </p:nvSpPr>
        <p:spPr>
          <a:xfrm>
            <a:off x="11021075" y="1427516"/>
            <a:ext cx="974417" cy="52450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96965D-AC8D-47F9-D358-2B499318404B}"/>
              </a:ext>
            </a:extLst>
          </p:cNvPr>
          <p:cNvSpPr/>
          <p:nvPr/>
        </p:nvSpPr>
        <p:spPr>
          <a:xfrm>
            <a:off x="8831186" y="2894504"/>
            <a:ext cx="336883" cy="31500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D7E12D-D1CD-140C-B033-DD730AC5B306}"/>
              </a:ext>
            </a:extLst>
          </p:cNvPr>
          <p:cNvSpPr/>
          <p:nvPr/>
        </p:nvSpPr>
        <p:spPr>
          <a:xfrm>
            <a:off x="9809439" y="2894503"/>
            <a:ext cx="336883" cy="31500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A30C6A-36E8-2D0A-3ABE-06FB6B2D7F58}"/>
              </a:ext>
            </a:extLst>
          </p:cNvPr>
          <p:cNvSpPr/>
          <p:nvPr/>
        </p:nvSpPr>
        <p:spPr>
          <a:xfrm>
            <a:off x="7038812" y="4075430"/>
            <a:ext cx="1251284" cy="6155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4F8503-6A30-D117-9518-2F092549A506}"/>
              </a:ext>
            </a:extLst>
          </p:cNvPr>
          <p:cNvSpPr/>
          <p:nvPr/>
        </p:nvSpPr>
        <p:spPr>
          <a:xfrm>
            <a:off x="7038812" y="4690984"/>
            <a:ext cx="1251284" cy="61555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08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24" grpId="0" animBg="1"/>
      <p:bldP spid="28" grpId="0" animBg="1"/>
      <p:bldP spid="4" grpId="0" animBg="1"/>
      <p:bldP spid="4" grpId="1" animBg="1"/>
      <p:bldP spid="5" grpId="0" animBg="1"/>
      <p:bldP spid="5" grpId="1" animBg="1"/>
      <p:bldP spid="13" grpId="0" animBg="1"/>
      <p:bldP spid="13" grpId="1" animBg="1"/>
      <p:bldP spid="14" grpId="0" animBg="1"/>
      <p:bldP spid="14" grpId="1" animBg="1"/>
      <p:bldP spid="18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6101A-8B7B-D60D-828D-8A3A98E0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Мова Асемблера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8867D-EB94-8888-59A6-FBA453AF2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985543" cy="4663440"/>
          </a:xfrm>
        </p:spPr>
        <p:txBody>
          <a:bodyPr>
            <a:normAutofit/>
          </a:bodyPr>
          <a:lstStyle/>
          <a:p>
            <a:r>
              <a:rPr lang="ru-RU" dirty="0">
                <a:latin typeface="YouTube Sans"/>
              </a:rPr>
              <a:t>Коли ми компілюємо наш код, ми перекладаємо його з нашої мови високого рівня на те, що </a:t>
            </a:r>
            <a:r>
              <a:rPr lang="en-US" dirty="0">
                <a:latin typeface="YouTube Sans"/>
              </a:rPr>
              <a:t>CPU</a:t>
            </a:r>
            <a:r>
              <a:rPr lang="ru-RU" dirty="0">
                <a:latin typeface="YouTube Sans"/>
              </a:rPr>
              <a:t> може безпосередньо зрозуміти та виконати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Цей код називаємо </a:t>
            </a:r>
            <a:r>
              <a:rPr lang="uk-UA" b="1" dirty="0">
                <a:latin typeface="YouTube Sans"/>
              </a:rPr>
              <a:t>мову асемблера</a:t>
            </a:r>
            <a:r>
              <a:rPr lang="en-US" b="1" dirty="0">
                <a:latin typeface="YouTube Sans"/>
              </a:rPr>
              <a:t>/assembly code</a:t>
            </a:r>
            <a:endParaRPr lang="uk-UA" b="1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Кожна архітектура С</a:t>
            </a:r>
            <a:r>
              <a:rPr lang="en-US" dirty="0">
                <a:latin typeface="YouTube Sans"/>
              </a:rPr>
              <a:t>PU</a:t>
            </a:r>
            <a:r>
              <a:rPr lang="uk-UA" dirty="0">
                <a:latin typeface="YouTube Sans"/>
              </a:rPr>
              <a:t> має різні мови асемблера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Ми будемо переходити мову асемблера </a:t>
            </a:r>
            <a:r>
              <a:rPr lang="en-US" b="1" dirty="0">
                <a:latin typeface="YouTube Sans"/>
              </a:rPr>
              <a:t>x86-64</a:t>
            </a:r>
            <a:endParaRPr lang="uk-UA" b="1" dirty="0">
              <a:latin typeface="YouTube Sans"/>
            </a:endParaRPr>
          </a:p>
          <a:p>
            <a:r>
              <a:rPr lang="uk-UA" dirty="0">
                <a:latin typeface="YouTube Sans"/>
              </a:rPr>
              <a:t>Мова асемблера містить «прості» інструкції, які комп’ютер знає, як виконувати, які отримують/повертають значення через </a:t>
            </a:r>
            <a:r>
              <a:rPr lang="uk-UA" b="1" dirty="0">
                <a:latin typeface="YouTube Sans"/>
              </a:rPr>
              <a:t>регістри</a:t>
            </a:r>
            <a:r>
              <a:rPr lang="en-US" b="1" dirty="0">
                <a:latin typeface="YouTube Sans"/>
              </a:rPr>
              <a:t>/registers </a:t>
            </a:r>
          </a:p>
          <a:p>
            <a:pPr lvl="1"/>
            <a:r>
              <a:rPr lang="ru-RU" dirty="0">
                <a:latin typeface="YouTube Sans"/>
              </a:rPr>
              <a:t>Це код, який ми хочемо оптимізувати, оскільки він насправді виконується</a:t>
            </a:r>
            <a:endParaRPr lang="en-US" dirty="0">
              <a:latin typeface="YouTube Sans"/>
            </a:endParaRP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D36910A-8BA7-2C55-D9D2-333BAAD89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329" y="830985"/>
            <a:ext cx="1952898" cy="571580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34F83253-0CD7-F7B8-C357-706F210F2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753" y="2547202"/>
            <a:ext cx="3154050" cy="145791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86EA59-E31B-359D-F827-B2E4D1A72E02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>
            <a:off x="9801778" y="1402565"/>
            <a:ext cx="0" cy="384650"/>
          </a:xfrm>
          <a:prstGeom prst="straightConnector1">
            <a:avLst/>
          </a:prstGeom>
          <a:ln w="57150">
            <a:solidFill>
              <a:srgbClr val="00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876E8E9-0DAF-3C9A-FE71-EFEDA7F6B390}"/>
              </a:ext>
            </a:extLst>
          </p:cNvPr>
          <p:cNvSpPr txBox="1"/>
          <p:nvPr/>
        </p:nvSpPr>
        <p:spPr>
          <a:xfrm>
            <a:off x="8917457" y="1787215"/>
            <a:ext cx="1768642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solidFill>
                  <a:schemeClr val="bg1"/>
                </a:solidFill>
                <a:latin typeface="YouTube Sans"/>
              </a:rPr>
              <a:t>Компіляція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A44912-B96F-4DF0-1EC6-DDBDA5E8E08C}"/>
              </a:ext>
            </a:extLst>
          </p:cNvPr>
          <p:cNvCxnSpPr>
            <a:cxnSpLocks/>
            <a:stCxn id="15" idx="2"/>
            <a:endCxn id="9" idx="0"/>
          </p:cNvCxnSpPr>
          <p:nvPr/>
        </p:nvCxnSpPr>
        <p:spPr>
          <a:xfrm>
            <a:off x="9801778" y="2156547"/>
            <a:ext cx="0" cy="390655"/>
          </a:xfrm>
          <a:prstGeom prst="straightConnector1">
            <a:avLst/>
          </a:prstGeom>
          <a:ln w="57150">
            <a:solidFill>
              <a:srgbClr val="00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C3D704E2-64FA-1EB6-8B45-A0A318283C82}"/>
              </a:ext>
            </a:extLst>
          </p:cNvPr>
          <p:cNvSpPr/>
          <p:nvPr/>
        </p:nvSpPr>
        <p:spPr>
          <a:xfrm>
            <a:off x="8677806" y="2467078"/>
            <a:ext cx="517358" cy="160019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791991-02C9-F029-13D5-8653670D2735}"/>
              </a:ext>
            </a:extLst>
          </p:cNvPr>
          <p:cNvSpPr/>
          <p:nvPr/>
        </p:nvSpPr>
        <p:spPr>
          <a:xfrm>
            <a:off x="9284419" y="2467078"/>
            <a:ext cx="1823765" cy="160019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1A0A23-FA88-81CF-F84B-8F40736BEAF3}"/>
              </a:ext>
            </a:extLst>
          </p:cNvPr>
          <p:cNvSpPr txBox="1"/>
          <p:nvPr/>
        </p:nvSpPr>
        <p:spPr>
          <a:xfrm>
            <a:off x="8370065" y="4277827"/>
            <a:ext cx="1299411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Інструкції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DEF9A9-6C37-57BC-EFC7-D0782F9A2F51}"/>
              </a:ext>
            </a:extLst>
          </p:cNvPr>
          <p:cNvSpPr txBox="1"/>
          <p:nvPr/>
        </p:nvSpPr>
        <p:spPr>
          <a:xfrm>
            <a:off x="9751131" y="4271811"/>
            <a:ext cx="1299411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Аргументи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15789E1-9408-7B9C-B14D-B310693F1085}"/>
              </a:ext>
            </a:extLst>
          </p:cNvPr>
          <p:cNvSpPr txBox="1"/>
          <p:nvPr/>
        </p:nvSpPr>
        <p:spPr>
          <a:xfrm>
            <a:off x="6362214" y="2197840"/>
            <a:ext cx="1749170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Інструкція навантаження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DB5965D-0F1E-877F-5362-DEDC1AD2E5CA}"/>
              </a:ext>
            </a:extLst>
          </p:cNvPr>
          <p:cNvSpPr txBox="1"/>
          <p:nvPr/>
        </p:nvSpPr>
        <p:spPr>
          <a:xfrm>
            <a:off x="6360792" y="2911660"/>
            <a:ext cx="1750594" cy="646331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Множення чілих чисел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4AA31D-9ADC-FD56-8603-1D5A14685F2E}"/>
              </a:ext>
            </a:extLst>
          </p:cNvPr>
          <p:cNvSpPr txBox="1"/>
          <p:nvPr/>
        </p:nvSpPr>
        <p:spPr>
          <a:xfrm>
            <a:off x="6360792" y="3625480"/>
            <a:ext cx="1750594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Додавання чілих чисел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8F5CF0B-9875-B9C5-0324-77CEE1E0B6AD}"/>
              </a:ext>
            </a:extLst>
          </p:cNvPr>
          <p:cNvSpPr/>
          <p:nvPr/>
        </p:nvSpPr>
        <p:spPr>
          <a:xfrm>
            <a:off x="8677806" y="2739790"/>
            <a:ext cx="517358" cy="55084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5B44DE3-BD78-9604-C248-29877D662428}"/>
              </a:ext>
            </a:extLst>
          </p:cNvPr>
          <p:cNvSpPr/>
          <p:nvPr/>
        </p:nvSpPr>
        <p:spPr>
          <a:xfrm>
            <a:off x="8677806" y="3290638"/>
            <a:ext cx="517358" cy="19258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73BA08D-DF77-3D6A-A535-ADCBF27A1A8D}"/>
              </a:ext>
            </a:extLst>
          </p:cNvPr>
          <p:cNvSpPr/>
          <p:nvPr/>
        </p:nvSpPr>
        <p:spPr>
          <a:xfrm>
            <a:off x="8677806" y="3455289"/>
            <a:ext cx="517358" cy="19258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32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" grpId="0" animBg="1"/>
      <p:bldP spid="5" grpId="0" animBg="1"/>
      <p:bldP spid="10" grpId="0" animBg="1"/>
      <p:bldP spid="12" grpId="0" animBg="1"/>
      <p:bldP spid="34" grpId="0" animBg="1"/>
      <p:bldP spid="39" grpId="0" animBg="1"/>
      <p:bldP spid="40" grpId="0" animBg="1"/>
      <p:bldP spid="44" grpId="0" animBg="1"/>
      <p:bldP spid="45" grpId="0" animBg="1"/>
      <p:bldP spid="4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558E4-4D1B-56C4-3C46-544E25CFA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Кеш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7DCB7-D2E7-F32D-5F99-394626694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5439711" cy="4351337"/>
          </a:xfrm>
        </p:spPr>
        <p:txBody>
          <a:bodyPr/>
          <a:lstStyle/>
          <a:p>
            <a:r>
              <a:rPr lang="ru-RU" dirty="0">
                <a:latin typeface="YouTube Sans"/>
              </a:rPr>
              <a:t>Ще одне спостереження, щодо програм, яке часто підтверджується, полягає в тому, що дані, які знаходяться поруч, імовірно, отримані разом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Це називається </a:t>
            </a:r>
            <a:r>
              <a:rPr lang="ru-RU" b="1" dirty="0">
                <a:latin typeface="YouTube Sans"/>
              </a:rPr>
              <a:t>просторова локальність</a:t>
            </a:r>
            <a:r>
              <a:rPr lang="en-US" b="1" dirty="0">
                <a:latin typeface="YouTube Sans"/>
              </a:rPr>
              <a:t>/spatial locality</a:t>
            </a:r>
          </a:p>
          <a:p>
            <a:r>
              <a:rPr lang="ru-RU" dirty="0">
                <a:latin typeface="YouTube Sans"/>
              </a:rPr>
              <a:t>Кеші реалізують це за допомогою </a:t>
            </a:r>
            <a:r>
              <a:rPr lang="ru-RU" b="1" dirty="0">
                <a:latin typeface="YouTube Sans"/>
              </a:rPr>
              <a:t>рядків кешу</a:t>
            </a:r>
            <a:r>
              <a:rPr lang="en-US" b="1" dirty="0">
                <a:latin typeface="YouTube Sans"/>
              </a:rPr>
              <a:t>/cache lines</a:t>
            </a:r>
          </a:p>
          <a:p>
            <a:pPr lvl="1"/>
            <a:r>
              <a:rPr lang="uk-UA" dirty="0">
                <a:latin typeface="YouTube Sans"/>
              </a:rPr>
              <a:t>Це фіксованна кількість пам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яті</a:t>
            </a:r>
            <a:r>
              <a:rPr lang="en-US" dirty="0">
                <a:latin typeface="YouTube Sans"/>
              </a:rPr>
              <a:t> (</a:t>
            </a:r>
            <a:r>
              <a:rPr lang="uk-UA" dirty="0">
                <a:latin typeface="YouTube Sans"/>
              </a:rPr>
              <a:t>зазвичай</a:t>
            </a:r>
            <a:r>
              <a:rPr lang="en-US" dirty="0">
                <a:latin typeface="YouTube Sans"/>
              </a:rPr>
              <a:t> 64 </a:t>
            </a:r>
            <a:r>
              <a:rPr lang="uk-UA" dirty="0">
                <a:latin typeface="YouTube Sans"/>
              </a:rPr>
              <a:t>байти</a:t>
            </a:r>
            <a:r>
              <a:rPr lang="en-US" dirty="0">
                <a:latin typeface="YouTube Sans"/>
              </a:rPr>
              <a:t>)</a:t>
            </a:r>
          </a:p>
          <a:p>
            <a:pPr lvl="1"/>
            <a:r>
              <a:rPr lang="uk-UA" dirty="0">
                <a:latin typeface="YouTube Sans"/>
              </a:rPr>
              <a:t>Кеши тільки можуть читати</a:t>
            </a:r>
            <a:r>
              <a:rPr lang="en-US" dirty="0">
                <a:latin typeface="YouTube Sans"/>
              </a:rPr>
              <a:t>/</a:t>
            </a:r>
            <a:r>
              <a:rPr lang="uk-UA" dirty="0">
                <a:latin typeface="YouTube Sans"/>
              </a:rPr>
              <a:t>записати цілі рядки кешу</a:t>
            </a:r>
            <a:endParaRPr lang="en-US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Коли ми </a:t>
            </a:r>
            <a:r>
              <a:rPr lang="uk-UA" dirty="0">
                <a:latin typeface="YouTube Sans"/>
              </a:rPr>
              <a:t>читаємо</a:t>
            </a:r>
            <a:r>
              <a:rPr lang="en-US" dirty="0">
                <a:latin typeface="YouTube Sans"/>
              </a:rPr>
              <a:t>/</a:t>
            </a:r>
            <a:r>
              <a:rPr lang="uk-UA" dirty="0">
                <a:latin typeface="YouTube Sans"/>
              </a:rPr>
              <a:t>записуємо область</a:t>
            </a:r>
            <a:r>
              <a:rPr lang="ru-RU" dirty="0">
                <a:latin typeface="YouTube Sans"/>
              </a:rPr>
              <a:t> пам’яті, ми зчитуємо його рядок кешу в кеш, таким чином зберігаючи пам’ять поруч із ним у нашому кеші</a:t>
            </a:r>
            <a:endParaRPr lang="uk-UA" dirty="0">
              <a:latin typeface="YouTube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26A2AA-3991-33BA-8469-5F79E29D5F75}"/>
              </a:ext>
            </a:extLst>
          </p:cNvPr>
          <p:cNvSpPr txBox="1"/>
          <p:nvPr/>
        </p:nvSpPr>
        <p:spPr>
          <a:xfrm>
            <a:off x="6972308" y="1028694"/>
            <a:ext cx="5023185" cy="92333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YouTube Sans"/>
            </a:endParaRPr>
          </a:p>
          <a:p>
            <a:pPr algn="ctr"/>
            <a:endParaRPr lang="en-US" dirty="0">
              <a:latin typeface="YouTube Sans"/>
            </a:endParaRPr>
          </a:p>
          <a:p>
            <a:pPr algn="ctr"/>
            <a:endParaRPr lang="en-US" dirty="0">
              <a:latin typeface="YouTube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AA1FF-9BB4-6FEE-13FE-706D44645D98}"/>
              </a:ext>
            </a:extLst>
          </p:cNvPr>
          <p:cNvSpPr txBox="1"/>
          <p:nvPr/>
        </p:nvSpPr>
        <p:spPr>
          <a:xfrm>
            <a:off x="8831187" y="2827870"/>
            <a:ext cx="1305417" cy="38164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YouTube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A17F1-F22A-9F6A-37CA-B62103A6A070}"/>
              </a:ext>
            </a:extLst>
          </p:cNvPr>
          <p:cNvSpPr txBox="1"/>
          <p:nvPr/>
        </p:nvSpPr>
        <p:spPr>
          <a:xfrm>
            <a:off x="8831186" y="3913004"/>
            <a:ext cx="1305427" cy="92333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YouTube Sans"/>
            </a:endParaRPr>
          </a:p>
          <a:p>
            <a:pPr algn="ctr"/>
            <a:r>
              <a:rPr lang="en-US" dirty="0">
                <a:latin typeface="YouTube Sans"/>
              </a:rPr>
              <a:t>CPU</a:t>
            </a:r>
          </a:p>
          <a:p>
            <a:pPr algn="ctr"/>
            <a:endParaRPr lang="en-US" dirty="0">
              <a:latin typeface="YouTube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3AF487-0C28-3B61-110B-0B22313B1C90}"/>
              </a:ext>
            </a:extLst>
          </p:cNvPr>
          <p:cNvSpPr txBox="1"/>
          <p:nvPr/>
        </p:nvSpPr>
        <p:spPr>
          <a:xfrm>
            <a:off x="6972308" y="3913004"/>
            <a:ext cx="125128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Load ptr0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B5E7B7-B18D-058F-66D3-D10F9B79C9DA}"/>
              </a:ext>
            </a:extLst>
          </p:cNvPr>
          <p:cNvSpPr txBox="1"/>
          <p:nvPr/>
        </p:nvSpPr>
        <p:spPr>
          <a:xfrm>
            <a:off x="6972308" y="4220781"/>
            <a:ext cx="125128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Load </a:t>
            </a:r>
            <a:r>
              <a:rPr lang="en-US" sz="1400" dirty="0" err="1">
                <a:latin typeface="Consolas" panose="020B0609020204030204" pitchFamily="49" charset="0"/>
              </a:rPr>
              <a:t>ptr</a:t>
            </a:r>
            <a:r>
              <a:rPr lang="uk-UA" sz="1400" dirty="0">
                <a:latin typeface="Consolas" panose="020B0609020204030204" pitchFamily="49" charset="0"/>
              </a:rPr>
              <a:t>1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44EB3A-1C6A-D985-042F-4473858F5E3E}"/>
              </a:ext>
            </a:extLst>
          </p:cNvPr>
          <p:cNvSpPr txBox="1"/>
          <p:nvPr/>
        </p:nvSpPr>
        <p:spPr>
          <a:xfrm>
            <a:off x="6972308" y="4528558"/>
            <a:ext cx="125128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Store ptr0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7AB179-4DD2-E1CA-3352-F606C53B4F8A}"/>
              </a:ext>
            </a:extLst>
          </p:cNvPr>
          <p:cNvSpPr txBox="1"/>
          <p:nvPr/>
        </p:nvSpPr>
        <p:spPr>
          <a:xfrm>
            <a:off x="6972308" y="4836335"/>
            <a:ext cx="125128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Load </a:t>
            </a:r>
            <a:r>
              <a:rPr lang="en-US" sz="1400" dirty="0" err="1">
                <a:latin typeface="Consolas" panose="020B0609020204030204" pitchFamily="49" charset="0"/>
              </a:rPr>
              <a:t>ptr</a:t>
            </a:r>
            <a:r>
              <a:rPr lang="uk-UA" sz="1400" dirty="0">
                <a:latin typeface="Consolas" panose="020B0609020204030204" pitchFamily="49" charset="0"/>
              </a:rPr>
              <a:t>1</a:t>
            </a:r>
            <a:endParaRPr lang="en-US" sz="1400" dirty="0">
              <a:latin typeface="Consolas" panose="020B06090202040302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5619A3D-62D2-5B60-D7CB-548EEA576706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H="1" flipV="1">
            <a:off x="9483896" y="3209513"/>
            <a:ext cx="4" cy="7034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FE1176-6471-C2B9-4023-ADA2A8F9BFE1}"/>
              </a:ext>
            </a:extLst>
          </p:cNvPr>
          <p:cNvCxnSpPr>
            <a:cxnSpLocks/>
          </p:cNvCxnSpPr>
          <p:nvPr/>
        </p:nvCxnSpPr>
        <p:spPr>
          <a:xfrm flipV="1">
            <a:off x="9785295" y="1947921"/>
            <a:ext cx="5" cy="8758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E887B72-8687-D9A9-EA45-92E4B8485F99}"/>
              </a:ext>
            </a:extLst>
          </p:cNvPr>
          <p:cNvCxnSpPr>
            <a:cxnSpLocks/>
          </p:cNvCxnSpPr>
          <p:nvPr/>
        </p:nvCxnSpPr>
        <p:spPr>
          <a:xfrm>
            <a:off x="9168073" y="1952024"/>
            <a:ext cx="0" cy="8881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1F0E3C0-4FCE-7AF0-AEEE-74E13EDEA464}"/>
              </a:ext>
            </a:extLst>
          </p:cNvPr>
          <p:cNvCxnSpPr>
            <a:cxnSpLocks/>
          </p:cNvCxnSpPr>
          <p:nvPr/>
        </p:nvCxnSpPr>
        <p:spPr>
          <a:xfrm>
            <a:off x="9320473" y="3209513"/>
            <a:ext cx="0" cy="7034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3100827-3DD4-89A8-A26F-8CA8867D0C0C}"/>
              </a:ext>
            </a:extLst>
          </p:cNvPr>
          <p:cNvSpPr/>
          <p:nvPr/>
        </p:nvSpPr>
        <p:spPr>
          <a:xfrm>
            <a:off x="6972308" y="1490359"/>
            <a:ext cx="1702457" cy="461665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7004B0-EBF3-9325-EA11-B610AA8A3BAD}"/>
              </a:ext>
            </a:extLst>
          </p:cNvPr>
          <p:cNvSpPr/>
          <p:nvPr/>
        </p:nvSpPr>
        <p:spPr>
          <a:xfrm>
            <a:off x="8674765" y="1491923"/>
            <a:ext cx="1624895" cy="460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5FB3C2-E8AA-3513-89CC-6ECE7E366615}"/>
              </a:ext>
            </a:extLst>
          </p:cNvPr>
          <p:cNvSpPr/>
          <p:nvPr/>
        </p:nvSpPr>
        <p:spPr>
          <a:xfrm>
            <a:off x="10299660" y="1490359"/>
            <a:ext cx="1695834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1C28A5-F935-8824-67E7-DC86F6E3897F}"/>
              </a:ext>
            </a:extLst>
          </p:cNvPr>
          <p:cNvSpPr/>
          <p:nvPr/>
        </p:nvSpPr>
        <p:spPr>
          <a:xfrm>
            <a:off x="6972308" y="1030258"/>
            <a:ext cx="170245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C71E17-1C81-636F-8C48-327F7599AFD4}"/>
              </a:ext>
            </a:extLst>
          </p:cNvPr>
          <p:cNvSpPr/>
          <p:nvPr/>
        </p:nvSpPr>
        <p:spPr>
          <a:xfrm>
            <a:off x="8674765" y="1025806"/>
            <a:ext cx="1624895" cy="4676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0AC57A-5670-73F1-FA8D-720284509AC1}"/>
              </a:ext>
            </a:extLst>
          </p:cNvPr>
          <p:cNvSpPr/>
          <p:nvPr/>
        </p:nvSpPr>
        <p:spPr>
          <a:xfrm>
            <a:off x="10299660" y="1030258"/>
            <a:ext cx="169583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9DD1980-7A29-1779-542A-5D62482E663A}"/>
              </a:ext>
            </a:extLst>
          </p:cNvPr>
          <p:cNvSpPr/>
          <p:nvPr/>
        </p:nvSpPr>
        <p:spPr>
          <a:xfrm>
            <a:off x="8831186" y="3017735"/>
            <a:ext cx="652712" cy="191778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EA025AE-2322-2810-2C0B-83EF56F51611}"/>
              </a:ext>
            </a:extLst>
          </p:cNvPr>
          <p:cNvSpPr/>
          <p:nvPr/>
        </p:nvSpPr>
        <p:spPr>
          <a:xfrm>
            <a:off x="9483901" y="3017735"/>
            <a:ext cx="652712" cy="19177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7C23FE5-DEC0-4AB6-2BDE-FB2A4F4C8463}"/>
              </a:ext>
            </a:extLst>
          </p:cNvPr>
          <p:cNvSpPr/>
          <p:nvPr/>
        </p:nvSpPr>
        <p:spPr>
          <a:xfrm>
            <a:off x="8831186" y="2827870"/>
            <a:ext cx="652712" cy="191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9B47D86-EF91-3D7E-61DE-8A16A03AFB9B}"/>
              </a:ext>
            </a:extLst>
          </p:cNvPr>
          <p:cNvSpPr/>
          <p:nvPr/>
        </p:nvSpPr>
        <p:spPr>
          <a:xfrm>
            <a:off x="9483901" y="2827870"/>
            <a:ext cx="652712" cy="191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D5415EA-DD15-3EF3-B955-54571BA0B51F}"/>
              </a:ext>
            </a:extLst>
          </p:cNvPr>
          <p:cNvSpPr txBox="1"/>
          <p:nvPr/>
        </p:nvSpPr>
        <p:spPr>
          <a:xfrm>
            <a:off x="6972308" y="1491922"/>
            <a:ext cx="70384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Ptr0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6B0F335-56BE-0D16-C6B7-06FCDBCF1E1D}"/>
              </a:ext>
            </a:extLst>
          </p:cNvPr>
          <p:cNvSpPr txBox="1"/>
          <p:nvPr/>
        </p:nvSpPr>
        <p:spPr>
          <a:xfrm>
            <a:off x="7977548" y="1491922"/>
            <a:ext cx="697217" cy="36933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onsolas" panose="020B0609020204030204" pitchFamily="49" charset="0"/>
              </a:rPr>
              <a:t>Ptr</a:t>
            </a:r>
            <a:r>
              <a:rPr lang="uk-UA" dirty="0">
                <a:latin typeface="Consolas" panose="020B0609020204030204" pitchFamily="49" charset="0"/>
              </a:rPr>
              <a:t>1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3120FD2-919A-3A58-72D8-3E0D3B5960E5}"/>
              </a:ext>
            </a:extLst>
          </p:cNvPr>
          <p:cNvSpPr/>
          <p:nvPr/>
        </p:nvSpPr>
        <p:spPr>
          <a:xfrm>
            <a:off x="8831187" y="3017736"/>
            <a:ext cx="198514" cy="19177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E0E5FC4-82BC-01E9-6ED9-B856FE67A071}"/>
              </a:ext>
            </a:extLst>
          </p:cNvPr>
          <p:cNvSpPr/>
          <p:nvPr/>
        </p:nvSpPr>
        <p:spPr>
          <a:xfrm>
            <a:off x="9267319" y="3017735"/>
            <a:ext cx="216576" cy="19177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C4754B-6C3D-FDC1-5A02-ABDD16C30255}"/>
              </a:ext>
            </a:extLst>
          </p:cNvPr>
          <p:cNvSpPr txBox="1"/>
          <p:nvPr/>
        </p:nvSpPr>
        <p:spPr>
          <a:xfrm>
            <a:off x="11292261" y="1491922"/>
            <a:ext cx="703840" cy="369332"/>
          </a:xfrm>
          <a:prstGeom prst="rect">
            <a:avLst/>
          </a:prstGeom>
          <a:solidFill>
            <a:srgbClr val="F808E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onsolas" panose="020B0609020204030204" pitchFamily="49" charset="0"/>
              </a:rPr>
              <a:t>Ptr</a:t>
            </a:r>
            <a:r>
              <a:rPr lang="uk-UA" dirty="0">
                <a:latin typeface="Consolas" panose="020B0609020204030204" pitchFamily="49" charset="0"/>
              </a:rPr>
              <a:t>2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E90DCB-C8F2-CB1C-E18F-D2671758EC15}"/>
              </a:ext>
            </a:extLst>
          </p:cNvPr>
          <p:cNvSpPr txBox="1"/>
          <p:nvPr/>
        </p:nvSpPr>
        <p:spPr>
          <a:xfrm>
            <a:off x="6972308" y="5144112"/>
            <a:ext cx="125128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Load </a:t>
            </a:r>
            <a:r>
              <a:rPr lang="en-US" sz="1400" dirty="0" err="1">
                <a:latin typeface="Consolas" panose="020B0609020204030204" pitchFamily="49" charset="0"/>
              </a:rPr>
              <a:t>ptr</a:t>
            </a:r>
            <a:r>
              <a:rPr lang="uk-UA" sz="1400" dirty="0">
                <a:latin typeface="Consolas" panose="020B0609020204030204" pitchFamily="49" charset="0"/>
              </a:rPr>
              <a:t>2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13434E2-C13B-3F79-E741-FA44E93785CA}"/>
              </a:ext>
            </a:extLst>
          </p:cNvPr>
          <p:cNvSpPr/>
          <p:nvPr/>
        </p:nvSpPr>
        <p:spPr>
          <a:xfrm>
            <a:off x="9920029" y="3017735"/>
            <a:ext cx="216576" cy="191778"/>
          </a:xfrm>
          <a:prstGeom prst="rect">
            <a:avLst/>
          </a:prstGeom>
          <a:solidFill>
            <a:srgbClr val="F808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4CDC268-D1A1-4C63-F6A9-EF9C8900CBC1}"/>
              </a:ext>
            </a:extLst>
          </p:cNvPr>
          <p:cNvSpPr/>
          <p:nvPr/>
        </p:nvSpPr>
        <p:spPr>
          <a:xfrm>
            <a:off x="6918165" y="1406111"/>
            <a:ext cx="1826148" cy="6155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FB198D9-F0EB-2789-8250-6E16E43B2F6C}"/>
              </a:ext>
            </a:extLst>
          </p:cNvPr>
          <p:cNvSpPr/>
          <p:nvPr/>
        </p:nvSpPr>
        <p:spPr>
          <a:xfrm>
            <a:off x="8790359" y="2960288"/>
            <a:ext cx="739573" cy="3085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A1C283C-D6BF-9394-B9AF-AEBDE2CE2730}"/>
              </a:ext>
            </a:extLst>
          </p:cNvPr>
          <p:cNvSpPr/>
          <p:nvPr/>
        </p:nvSpPr>
        <p:spPr>
          <a:xfrm>
            <a:off x="10216282" y="1406111"/>
            <a:ext cx="1833334" cy="6155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5C774B8-81EC-357A-1E19-F80C6C39B9B6}"/>
              </a:ext>
            </a:extLst>
          </p:cNvPr>
          <p:cNvSpPr/>
          <p:nvPr/>
        </p:nvSpPr>
        <p:spPr>
          <a:xfrm>
            <a:off x="9483895" y="3017735"/>
            <a:ext cx="652709" cy="191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51C21DD-D646-368B-0AFF-5918DF2DACB6}"/>
              </a:ext>
            </a:extLst>
          </p:cNvPr>
          <p:cNvSpPr/>
          <p:nvPr/>
        </p:nvSpPr>
        <p:spPr>
          <a:xfrm>
            <a:off x="8831177" y="3017735"/>
            <a:ext cx="652718" cy="191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50EB7A8-D8D7-326C-BEAB-859CC048FF31}"/>
              </a:ext>
            </a:extLst>
          </p:cNvPr>
          <p:cNvSpPr/>
          <p:nvPr/>
        </p:nvSpPr>
        <p:spPr>
          <a:xfrm>
            <a:off x="6972308" y="3913004"/>
            <a:ext cx="1251284" cy="3077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F4090EC-D2F5-5ACA-A210-A285944E2FED}"/>
              </a:ext>
            </a:extLst>
          </p:cNvPr>
          <p:cNvSpPr/>
          <p:nvPr/>
        </p:nvSpPr>
        <p:spPr>
          <a:xfrm>
            <a:off x="6972308" y="4223820"/>
            <a:ext cx="1251284" cy="92333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41095A7-C0C5-301D-0B45-C9047465843F}"/>
              </a:ext>
            </a:extLst>
          </p:cNvPr>
          <p:cNvSpPr/>
          <p:nvPr/>
        </p:nvSpPr>
        <p:spPr>
          <a:xfrm>
            <a:off x="6972308" y="5137796"/>
            <a:ext cx="1251284" cy="3077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00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4" grpId="0" animBg="1"/>
      <p:bldP spid="18" grpId="0" animBg="1"/>
      <p:bldP spid="26" grpId="0" animBg="1"/>
      <p:bldP spid="29" grpId="0" animBg="1"/>
      <p:bldP spid="41" grpId="0" animBg="1"/>
      <p:bldP spid="42" grpId="0" animBg="1"/>
      <p:bldP spid="44" grpId="0" animBg="1"/>
      <p:bldP spid="45" grpId="0" animBg="1"/>
      <p:bldP spid="46" grpId="0" animBg="1"/>
      <p:bldP spid="46" grpId="1" animBg="1"/>
      <p:bldP spid="47" grpId="0" animBg="1"/>
      <p:bldP spid="47" grpId="1" animBg="1"/>
      <p:bldP spid="47" grpId="2" animBg="1"/>
      <p:bldP spid="47" grpId="3" animBg="1"/>
      <p:bldP spid="48" grpId="0" animBg="1"/>
      <p:bldP spid="51" grpId="0" animBg="1"/>
      <p:bldP spid="52" grpId="0" animBg="1"/>
      <p:bldP spid="5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558E4-4D1B-56C4-3C46-544E25CFA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Кеш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7DCB7-D2E7-F32D-5F99-394626694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363392" cy="4351337"/>
          </a:xfrm>
        </p:spPr>
        <p:txBody>
          <a:bodyPr/>
          <a:lstStyle/>
          <a:p>
            <a:r>
              <a:rPr lang="ru-RU" dirty="0">
                <a:latin typeface="YouTube Sans"/>
              </a:rPr>
              <a:t>Кеші мають обмежений розмір. Що станеться, коли вони заповнені, а ми хочемо інший рядок кешу прочитати</a:t>
            </a:r>
            <a:r>
              <a:rPr lang="en-US" dirty="0">
                <a:latin typeface="YouTube Sans"/>
              </a:rPr>
              <a:t>/</a:t>
            </a:r>
            <a:r>
              <a:rPr lang="uk-UA" dirty="0">
                <a:latin typeface="YouTube Sans"/>
              </a:rPr>
              <a:t>записати</a:t>
            </a:r>
            <a:r>
              <a:rPr lang="ru-RU" dirty="0">
                <a:latin typeface="YouTube Sans"/>
              </a:rPr>
              <a:t>?</a:t>
            </a:r>
            <a:endParaRPr lang="en-US" dirty="0">
              <a:latin typeface="YouTube Sans"/>
            </a:endParaRPr>
          </a:p>
          <a:p>
            <a:r>
              <a:rPr lang="uk-UA" dirty="0">
                <a:latin typeface="YouTube Sans"/>
              </a:rPr>
              <a:t>Ми видаляємо вже існуючий рядок кешу з нашого кешу, щоб звільнити місце</a:t>
            </a:r>
          </a:p>
          <a:p>
            <a:pPr lvl="1"/>
            <a:r>
              <a:rPr lang="ru-RU" dirty="0">
                <a:latin typeface="YouTube Sans"/>
              </a:rPr>
              <a:t>Є кілька різних способів зробити це, я не буду про них говорити у цій серії</a:t>
            </a:r>
            <a:endParaRPr lang="uk-UA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65504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5C0AF-7765-0982-9CA1-34C6AD538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Кеш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76862-268E-4B53-5636-EDA89A83C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3" y="1828800"/>
            <a:ext cx="5253228" cy="4351337"/>
          </a:xfrm>
        </p:spPr>
        <p:txBody>
          <a:bodyPr>
            <a:normAutofit/>
          </a:bodyPr>
          <a:lstStyle/>
          <a:p>
            <a:r>
              <a:rPr lang="uk-UA" dirty="0">
                <a:latin typeface="YouTube Sans"/>
              </a:rPr>
              <a:t>Теперішні </a:t>
            </a:r>
            <a:r>
              <a:rPr lang="en-US" dirty="0">
                <a:latin typeface="YouTube Sans"/>
              </a:rPr>
              <a:t>CPUs</a:t>
            </a:r>
            <a:r>
              <a:rPr lang="uk-UA" dirty="0">
                <a:latin typeface="YouTube Sans"/>
              </a:rPr>
              <a:t>,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звичайно, мають</a:t>
            </a:r>
            <a:r>
              <a:rPr lang="en-US" dirty="0">
                <a:latin typeface="YouTube Sans"/>
              </a:rPr>
              <a:t> 3 </a:t>
            </a:r>
            <a:r>
              <a:rPr lang="uk-UA" dirty="0">
                <a:latin typeface="YouTube Sans"/>
              </a:rPr>
              <a:t>рівні кешів</a:t>
            </a:r>
            <a:endParaRPr lang="en-US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Доступ до кожного рівня кешу стає повільнішим, зате рівень </a:t>
            </a:r>
            <a:r>
              <a:rPr lang="uk-UA" dirty="0">
                <a:latin typeface="YouTube Sans"/>
              </a:rPr>
              <a:t>має більше пам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яті</a:t>
            </a:r>
          </a:p>
          <a:p>
            <a:r>
              <a:rPr lang="ru-RU" dirty="0">
                <a:latin typeface="YouTube Sans"/>
              </a:rPr>
              <a:t>Перевага більшого кешу полягає в тому, що ми можемо зберігати більше значень і </a:t>
            </a:r>
            <a:r>
              <a:rPr lang="uk-UA" dirty="0">
                <a:latin typeface="YouTube Sans"/>
              </a:rPr>
              <a:t>тоді не потрібно стільки читати від </a:t>
            </a:r>
            <a:r>
              <a:rPr lang="en-US" dirty="0">
                <a:latin typeface="YouTube Sans"/>
              </a:rPr>
              <a:t>RAM</a:t>
            </a:r>
          </a:p>
          <a:p>
            <a:endParaRPr lang="uk-UA" dirty="0">
              <a:latin typeface="YouTube Sans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44F938E-83A7-394B-90E7-A1F3B8874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652" y="1111945"/>
            <a:ext cx="5297098" cy="37487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B4E785-5F23-BEE8-EAA3-5814397B2963}"/>
              </a:ext>
            </a:extLst>
          </p:cNvPr>
          <p:cNvSpPr/>
          <p:nvPr/>
        </p:nvSpPr>
        <p:spPr>
          <a:xfrm>
            <a:off x="7531768" y="2382253"/>
            <a:ext cx="950495" cy="73392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035244-9524-F90D-3529-AA0F5C53D5B2}"/>
              </a:ext>
            </a:extLst>
          </p:cNvPr>
          <p:cNvSpPr txBox="1"/>
          <p:nvPr/>
        </p:nvSpPr>
        <p:spPr>
          <a:xfrm>
            <a:off x="7384380" y="3342411"/>
            <a:ext cx="1245269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YouTube Sans"/>
              </a:rPr>
              <a:t>L1 DCACHE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F427DD-B4BB-F90C-E990-00B03964C37E}"/>
              </a:ext>
            </a:extLst>
          </p:cNvPr>
          <p:cNvSpPr/>
          <p:nvPr/>
        </p:nvSpPr>
        <p:spPr>
          <a:xfrm>
            <a:off x="9420726" y="1876926"/>
            <a:ext cx="258679" cy="27071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E6C467-CBA9-0E23-E065-551188C45005}"/>
              </a:ext>
            </a:extLst>
          </p:cNvPr>
          <p:cNvSpPr/>
          <p:nvPr/>
        </p:nvSpPr>
        <p:spPr>
          <a:xfrm>
            <a:off x="10954512" y="2486526"/>
            <a:ext cx="295014" cy="32284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5C0AF-7765-0982-9CA1-34C6AD538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Кеш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76862-268E-4B53-5636-EDA89A83C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Застосовуючи цю інформацію, можемо зрозуміти більше інформації від профілера</a:t>
            </a:r>
            <a:endParaRPr lang="en-US" dirty="0">
              <a:latin typeface="YouTube Sans"/>
            </a:endParaRPr>
          </a:p>
          <a:p>
            <a:r>
              <a:rPr lang="en-US" b="1" dirty="0">
                <a:latin typeface="YouTube Sans"/>
              </a:rPr>
              <a:t>L1_DC_ACCESSES </a:t>
            </a:r>
            <a:r>
              <a:rPr lang="en-US" dirty="0">
                <a:latin typeface="YouTube Sans"/>
              </a:rPr>
              <a:t>– </a:t>
            </a:r>
            <a:r>
              <a:rPr lang="uk-UA" dirty="0">
                <a:latin typeface="YouTube Sans"/>
              </a:rPr>
              <a:t>кількість разів, що ми просили </a:t>
            </a:r>
            <a:r>
              <a:rPr lang="en-US" dirty="0">
                <a:latin typeface="YouTube Sans"/>
              </a:rPr>
              <a:t>L1 </a:t>
            </a:r>
            <a:r>
              <a:rPr lang="uk-UA" dirty="0">
                <a:latin typeface="YouTube Sans"/>
              </a:rPr>
              <a:t>кеш за пам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ять</a:t>
            </a:r>
            <a:endParaRPr lang="en-US" dirty="0">
              <a:latin typeface="YouTube Sans"/>
            </a:endParaRPr>
          </a:p>
          <a:p>
            <a:r>
              <a:rPr lang="en-US" b="1" dirty="0">
                <a:latin typeface="YouTube Sans"/>
              </a:rPr>
              <a:t>L1_DC_MISSES </a:t>
            </a:r>
            <a:r>
              <a:rPr lang="en-US" dirty="0">
                <a:latin typeface="YouTube Sans"/>
              </a:rPr>
              <a:t>– </a:t>
            </a:r>
            <a:r>
              <a:rPr lang="ru-RU" dirty="0">
                <a:latin typeface="YouTube Sans"/>
              </a:rPr>
              <a:t>відсоток доступів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до </a:t>
            </a:r>
            <a:r>
              <a:rPr lang="en-US" dirty="0">
                <a:latin typeface="YouTube Sans"/>
              </a:rPr>
              <a:t>L1</a:t>
            </a:r>
            <a:r>
              <a:rPr lang="ru-RU" dirty="0">
                <a:latin typeface="YouTube Sans"/>
              </a:rPr>
              <a:t>, які не були в кеші 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Ми це називаємо </a:t>
            </a:r>
            <a:r>
              <a:rPr lang="en-US" b="1" dirty="0">
                <a:latin typeface="YouTube Sans"/>
              </a:rPr>
              <a:t>cache miss/</a:t>
            </a:r>
            <a:r>
              <a:rPr lang="ru-RU" b="1" dirty="0">
                <a:latin typeface="YouTube Sans"/>
              </a:rPr>
              <a:t>кеш-промахом</a:t>
            </a:r>
            <a:endParaRPr lang="en-US" b="1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У цих випадках, нам треба отримати пам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ять від вищчих кешів</a:t>
            </a:r>
            <a:r>
              <a:rPr lang="en-US" dirty="0">
                <a:latin typeface="YouTube Sans"/>
              </a:rPr>
              <a:t>/RAM</a:t>
            </a:r>
          </a:p>
          <a:p>
            <a:r>
              <a:rPr lang="en-US" b="1" dirty="0">
                <a:latin typeface="YouTube Sans"/>
              </a:rPr>
              <a:t>L1_DEMAND_DC_REFILLS_L2/DRAM/</a:t>
            </a:r>
            <a:r>
              <a:rPr lang="uk-UA" b="1" dirty="0">
                <a:latin typeface="YouTube Sans"/>
              </a:rPr>
              <a:t>і т.д. </a:t>
            </a:r>
            <a:r>
              <a:rPr lang="en-US" dirty="0">
                <a:latin typeface="YouTube Sans"/>
              </a:rPr>
              <a:t>– </a:t>
            </a:r>
            <a:r>
              <a:rPr lang="ru-RU" dirty="0">
                <a:latin typeface="YouTube Sans"/>
              </a:rPr>
              <a:t>з усіх кеш-промахів, стільки запитів було знайдено в </a:t>
            </a:r>
            <a:r>
              <a:rPr lang="en-US" dirty="0">
                <a:latin typeface="YouTube Sans"/>
              </a:rPr>
              <a:t>L2</a:t>
            </a:r>
            <a:r>
              <a:rPr lang="ru-RU" dirty="0">
                <a:latin typeface="YouTube Sans"/>
              </a:rPr>
              <a:t>/</a:t>
            </a:r>
            <a:r>
              <a:rPr lang="en-US" dirty="0">
                <a:latin typeface="YouTube Sans"/>
              </a:rPr>
              <a:t>D</a:t>
            </a:r>
            <a:r>
              <a:rPr lang="ru-RU" dirty="0">
                <a:latin typeface="YouTube Sans"/>
              </a:rPr>
              <a:t>RAM</a:t>
            </a:r>
            <a:r>
              <a:rPr lang="en-US" dirty="0">
                <a:latin typeface="YouTube Sans"/>
              </a:rPr>
              <a:t>/</a:t>
            </a:r>
            <a:r>
              <a:rPr lang="uk-UA" dirty="0">
                <a:latin typeface="YouTube Sans"/>
              </a:rPr>
              <a:t>і т.д.</a:t>
            </a:r>
            <a:endParaRPr lang="en-US" dirty="0">
              <a:latin typeface="YouTube Sans"/>
            </a:endParaRPr>
          </a:p>
          <a:p>
            <a:endParaRPr lang="en-US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415576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r>
              <a:rPr lang="en-US" dirty="0"/>
              <a:t>Queue Live Coding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0963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03D98-4B3C-C4F7-0299-65B77641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ouTube Sans"/>
              </a:rPr>
              <a:t>Back Face Culling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312E7-3C33-DB85-CBA4-95316D907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YouTube Sans"/>
              </a:rPr>
              <a:t>Одне, чого профайлери не можуть зробити за вас, це вони не можуть сказати вам, які алгоритмічні зміни ви повинні додати до свого коду</a:t>
            </a:r>
            <a:endParaRPr lang="uk-UA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Зараз у нашому коді близько половини всіх трикутників, які ми малюємо, спрямовані проти годинникової стрілки, тому вони ніколи не малюються, але ми все одно обчислюємо кожен їхній піксель</a:t>
            </a:r>
            <a:endParaRPr lang="uk-UA" dirty="0">
              <a:latin typeface="YouTube Sans"/>
            </a:endParaRPr>
          </a:p>
          <a:p>
            <a:r>
              <a:rPr lang="uk-UA" dirty="0">
                <a:latin typeface="YouTube Sans"/>
              </a:rPr>
              <a:t>Ми це можемо розв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язати, використовуючи алгоритм, який називається </a:t>
            </a:r>
            <a:r>
              <a:rPr lang="en-US" b="1" dirty="0">
                <a:latin typeface="YouTube Sans"/>
              </a:rPr>
              <a:t>Back Face Culling/</a:t>
            </a:r>
            <a:r>
              <a:rPr lang="uk-UA" b="1" dirty="0">
                <a:latin typeface="YouTube Sans"/>
              </a:rPr>
              <a:t>Вибракування заднього обличчя</a:t>
            </a:r>
            <a:endParaRPr lang="en-US" b="1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Ми обчислюємо, чи дивиться трикутник навпроти камери, і якщо так, то не малюємо його</a:t>
            </a:r>
            <a:endParaRPr lang="uk-UA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Ми уникаємо необхідності викликати </a:t>
            </a:r>
            <a:r>
              <a:rPr lang="en-US" dirty="0" err="1">
                <a:latin typeface="YouTube Sans"/>
              </a:rPr>
              <a:t>DrawTriangle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для цього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трикутника</a:t>
            </a:r>
            <a:r>
              <a:rPr lang="en-US" dirty="0">
                <a:latin typeface="YouTube Sans"/>
              </a:rPr>
              <a:t>, </a:t>
            </a:r>
            <a:r>
              <a:rPr lang="uk-UA" dirty="0">
                <a:latin typeface="YouTube Sans"/>
              </a:rPr>
              <a:t>що економить багато часу</a:t>
            </a:r>
            <a:endParaRPr lang="en-US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Нам потрібно обчислити додаткові формули для кожного трикутника, але зазвичай їх небагато</a:t>
            </a:r>
            <a:endParaRPr lang="en-US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2276588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03D98-4B3C-C4F7-0299-65B77641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Обмеження профайлера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312E7-3C33-DB85-CBA4-95316D907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YouTube Sans"/>
              </a:rPr>
              <a:t>Ми більше не будемо писати оптимізації, але важливо зрозуміти, що кожен інструмент, який ви використовуєте, може вам дати</a:t>
            </a:r>
            <a:endParaRPr lang="uk-UA" dirty="0">
              <a:latin typeface="YouTube Sans"/>
            </a:endParaRPr>
          </a:p>
          <a:p>
            <a:r>
              <a:rPr lang="ru-RU" dirty="0">
                <a:latin typeface="YouTube Sans"/>
              </a:rPr>
              <a:t>Профайлер може припустити, що деякі частини вашого коду працюють повільно, або неефективно використовують </a:t>
            </a:r>
            <a:r>
              <a:rPr lang="en-US" dirty="0">
                <a:latin typeface="YouTube Sans"/>
              </a:rPr>
              <a:t>CPU</a:t>
            </a:r>
            <a:r>
              <a:rPr lang="ru-RU" dirty="0">
                <a:latin typeface="YouTube Sans"/>
              </a:rPr>
              <a:t>, але він не знає, чи справді потрібна робота, яку ви виконуєте</a:t>
            </a:r>
          </a:p>
          <a:p>
            <a:pPr lvl="1"/>
            <a:r>
              <a:rPr lang="ru-RU" dirty="0">
                <a:latin typeface="YouTube Sans"/>
              </a:rPr>
              <a:t>Чи треба всі ці трикутники малювати чи можна їх пропустити</a:t>
            </a:r>
            <a:endParaRPr lang="uk-UA" dirty="0">
              <a:latin typeface="YouTube Sans"/>
            </a:endParaRPr>
          </a:p>
          <a:p>
            <a:r>
              <a:rPr lang="ru-RU" dirty="0">
                <a:latin typeface="YouTube Sans"/>
              </a:rPr>
              <a:t>Найкраща оптимізація – це взагалі нічого не робити</a:t>
            </a:r>
            <a:r>
              <a:rPr lang="en-US" dirty="0">
                <a:latin typeface="YouTube Sans"/>
              </a:rPr>
              <a:t> </a:t>
            </a:r>
            <a:r>
              <a:rPr lang="en-US" dirty="0">
                <a:latin typeface="YouTube Sans"/>
                <a:sym typeface="Wingdings" panose="05000000000000000000" pitchFamily="2" charset="2"/>
              </a:rPr>
              <a:t> </a:t>
            </a:r>
          </a:p>
          <a:p>
            <a:r>
              <a:rPr lang="ru-RU" dirty="0">
                <a:latin typeface="YouTube Sans"/>
                <a:sym typeface="Wingdings" panose="05000000000000000000" pitchFamily="2" charset="2"/>
              </a:rPr>
              <a:t>Є кілька способів аналізувати ваші програми, то ж ніколи не намагайтесь заглибитися лише в один!</a:t>
            </a:r>
            <a:endParaRPr lang="uk-UA" dirty="0">
              <a:latin typeface="YouTube Sans"/>
              <a:sym typeface="Wingdings" panose="05000000000000000000" pitchFamily="2" charset="2"/>
            </a:endParaRPr>
          </a:p>
          <a:p>
            <a:endParaRPr lang="en-US" dirty="0">
              <a:latin typeface="YouTube Sans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658105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03D98-4B3C-C4F7-0299-65B77641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ouTube Sans"/>
              </a:rPr>
              <a:t>Loop Unrolling/</a:t>
            </a:r>
            <a:r>
              <a:rPr lang="uk-UA" dirty="0">
                <a:latin typeface="YouTube Sans"/>
              </a:rPr>
              <a:t>Розмотування Циклу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312E7-3C33-DB85-CBA4-95316D907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7000620" cy="4351337"/>
          </a:xfrm>
        </p:spPr>
        <p:txBody>
          <a:bodyPr>
            <a:normAutofit/>
          </a:bodyPr>
          <a:lstStyle/>
          <a:p>
            <a:r>
              <a:rPr lang="en-US" dirty="0">
                <a:latin typeface="YouTube Sans"/>
              </a:rPr>
              <a:t>One of which is called Loop Unrolling</a:t>
            </a:r>
          </a:p>
          <a:p>
            <a:pPr lvl="1"/>
            <a:r>
              <a:rPr lang="en-US" dirty="0">
                <a:latin typeface="YouTube Sans"/>
              </a:rPr>
              <a:t>The idea is to copy n iterations of our loop into code, so that we have a lot more </a:t>
            </a:r>
          </a:p>
          <a:p>
            <a:pPr lvl="1"/>
            <a:r>
              <a:rPr lang="en-US" dirty="0">
                <a:latin typeface="YouTube Sans"/>
              </a:rPr>
              <a:t>When we do this, we have less branches in our code since we iterate less</a:t>
            </a:r>
          </a:p>
          <a:p>
            <a:pPr lvl="1"/>
            <a:r>
              <a:rPr lang="en-US" dirty="0">
                <a:latin typeface="YouTube Sans"/>
              </a:rPr>
              <a:t>Whenever we have bubbles in our pipeline, its now more likely that there will be a instruction that can fill up that pipeline from a different iteration</a:t>
            </a:r>
          </a:p>
          <a:p>
            <a:r>
              <a:rPr lang="en-US" dirty="0">
                <a:latin typeface="YouTube Sans"/>
              </a:rPr>
              <a:t>There are some CPU features that make this run quicker like Out of Order Execution</a:t>
            </a:r>
          </a:p>
          <a:p>
            <a:pPr lvl="1"/>
            <a:r>
              <a:rPr lang="en-US" dirty="0">
                <a:latin typeface="YouTube Sans"/>
              </a:rPr>
              <a:t>Whenever we have a dependency stall, we can pick instructions out of order that don’t have a dependency on our current work, to fill up our pipeline</a:t>
            </a:r>
          </a:p>
          <a:p>
            <a:pPr lvl="1"/>
            <a:r>
              <a:rPr lang="en-US" dirty="0">
                <a:latin typeface="YouTube Sans"/>
              </a:rPr>
              <a:t>CPUs generally can look ahead &gt;1000 instructions to find another one to fill the pipeline</a:t>
            </a:r>
          </a:p>
        </p:txBody>
      </p:sp>
    </p:spTree>
    <p:extLst>
      <p:ext uri="{BB962C8B-B14F-4D97-AF65-F5344CB8AC3E}">
        <p14:creationId xmlns:p14="http://schemas.microsoft.com/office/powerpoint/2010/main" val="491854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ECFE5-B6ED-944E-0413-777FE2EFF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Зменшення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умовних переходів</a:t>
            </a:r>
            <a:br>
              <a:rPr lang="en-US" dirty="0">
                <a:latin typeface="YouTube Sans"/>
              </a:rPr>
            </a:b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0DE31-CCC7-5160-1409-DF2506F60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4408724" cy="2039308"/>
          </a:xfrm>
        </p:spPr>
        <p:txBody>
          <a:bodyPr>
            <a:normAutofit/>
          </a:bodyPr>
          <a:lstStyle/>
          <a:p>
            <a:r>
              <a:rPr lang="uk-UA" dirty="0">
                <a:latin typeface="YouTube Sans"/>
              </a:rPr>
              <a:t>У цій лекції, м</a:t>
            </a:r>
            <a:r>
              <a:rPr lang="ru-RU" dirty="0">
                <a:latin typeface="YouTube Sans"/>
              </a:rPr>
              <a:t>и навчилися, що умовні переходи можуть бути повільними</a:t>
            </a:r>
            <a:endParaRPr lang="uk-UA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Зараз у нашому коді є одна гілка, але якщо ви подивитеся у асемблера, вона компілюється в кілька різних гілок</a:t>
            </a:r>
            <a:endParaRPr lang="uk-UA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Б</a:t>
            </a:r>
            <a:r>
              <a:rPr lang="ru-RU" dirty="0">
                <a:latin typeface="YouTube Sans"/>
              </a:rPr>
              <a:t>уло б добре оптимізувати цей код щоб він створював одну гілку у асемблері</a:t>
            </a:r>
            <a:endParaRPr lang="en-US" dirty="0">
              <a:latin typeface="YouTube Sans"/>
            </a:endParaRPr>
          </a:p>
        </p:txBody>
      </p:sp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0072264-21A0-0319-6796-49DBB7C26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881" y="1273603"/>
            <a:ext cx="5244357" cy="535086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9FC27DD-4390-1BCF-366C-268795BACA1F}"/>
              </a:ext>
            </a:extLst>
          </p:cNvPr>
          <p:cNvSpPr/>
          <p:nvPr/>
        </p:nvSpPr>
        <p:spPr>
          <a:xfrm>
            <a:off x="7762532" y="3422421"/>
            <a:ext cx="585480" cy="1825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60359D-066F-DB4D-16C2-A0427ADDCC1E}"/>
              </a:ext>
            </a:extLst>
          </p:cNvPr>
          <p:cNvSpPr/>
          <p:nvPr/>
        </p:nvSpPr>
        <p:spPr>
          <a:xfrm>
            <a:off x="7762532" y="3766483"/>
            <a:ext cx="585480" cy="1825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8570A8-EFD7-6F7A-F067-C8E80C7B384E}"/>
              </a:ext>
            </a:extLst>
          </p:cNvPr>
          <p:cNvSpPr/>
          <p:nvPr/>
        </p:nvSpPr>
        <p:spPr>
          <a:xfrm>
            <a:off x="7762532" y="3940185"/>
            <a:ext cx="585480" cy="1825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B74D3D-B7B2-6DBF-B8F8-9E1B910EC0BD}"/>
              </a:ext>
            </a:extLst>
          </p:cNvPr>
          <p:cNvSpPr/>
          <p:nvPr/>
        </p:nvSpPr>
        <p:spPr>
          <a:xfrm>
            <a:off x="7762532" y="4297534"/>
            <a:ext cx="585480" cy="1825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EC6CCB-4C21-7936-7367-A3D2BE54EB27}"/>
              </a:ext>
            </a:extLst>
          </p:cNvPr>
          <p:cNvSpPr/>
          <p:nvPr/>
        </p:nvSpPr>
        <p:spPr>
          <a:xfrm>
            <a:off x="7769111" y="4674326"/>
            <a:ext cx="585480" cy="1825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D5DD67-9B85-8B68-5AE7-79D4DF30CDCD}"/>
              </a:ext>
            </a:extLst>
          </p:cNvPr>
          <p:cNvSpPr/>
          <p:nvPr/>
        </p:nvSpPr>
        <p:spPr>
          <a:xfrm>
            <a:off x="7769111" y="5017444"/>
            <a:ext cx="585480" cy="1825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1E037C-B70A-7150-10AC-0387BD99E0C1}"/>
              </a:ext>
            </a:extLst>
          </p:cNvPr>
          <p:cNvSpPr/>
          <p:nvPr/>
        </p:nvSpPr>
        <p:spPr>
          <a:xfrm>
            <a:off x="7769111" y="5199995"/>
            <a:ext cx="585480" cy="1825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134DDD-57AD-DD86-2704-FC4FE0D1A0AF}"/>
              </a:ext>
            </a:extLst>
          </p:cNvPr>
          <p:cNvSpPr/>
          <p:nvPr/>
        </p:nvSpPr>
        <p:spPr>
          <a:xfrm>
            <a:off x="7769111" y="5565097"/>
            <a:ext cx="585480" cy="1825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FCD14E-B4B2-AC84-BBA4-AE3A5A1D7FF0}"/>
              </a:ext>
            </a:extLst>
          </p:cNvPr>
          <p:cNvSpPr/>
          <p:nvPr/>
        </p:nvSpPr>
        <p:spPr>
          <a:xfrm>
            <a:off x="7775690" y="5912230"/>
            <a:ext cx="585480" cy="1825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3E56D3-75A2-3D22-B132-FE7042CA163D}"/>
              </a:ext>
            </a:extLst>
          </p:cNvPr>
          <p:cNvSpPr/>
          <p:nvPr/>
        </p:nvSpPr>
        <p:spPr>
          <a:xfrm>
            <a:off x="7775690" y="6268348"/>
            <a:ext cx="585480" cy="1825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C436812-8AB2-6A73-26BD-8E083D31B188}"/>
              </a:ext>
            </a:extLst>
          </p:cNvPr>
          <p:cNvSpPr/>
          <p:nvPr/>
        </p:nvSpPr>
        <p:spPr>
          <a:xfrm>
            <a:off x="7775690" y="6446642"/>
            <a:ext cx="585480" cy="1825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A78217D-F361-552A-008A-E544F1F5B956}"/>
              </a:ext>
            </a:extLst>
          </p:cNvPr>
          <p:cNvSpPr/>
          <p:nvPr/>
        </p:nvSpPr>
        <p:spPr>
          <a:xfrm>
            <a:off x="7355765" y="1278040"/>
            <a:ext cx="3314427" cy="41328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Text&#10;&#10;Description automatically generated with medium confidence">
            <a:extLst>
              <a:ext uri="{FF2B5EF4-FFF2-40B4-BE49-F238E27FC236}">
                <a16:creationId xmlns:a16="http://schemas.microsoft.com/office/drawing/2014/main" id="{CB451DCF-8B13-D6CE-2C45-4756E2BD3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39" y="4090665"/>
            <a:ext cx="5220429" cy="56205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D28C509-9365-6D07-5F3A-370F1E1B7DC4}"/>
              </a:ext>
            </a:extLst>
          </p:cNvPr>
          <p:cNvSpPr/>
          <p:nvPr/>
        </p:nvSpPr>
        <p:spPr>
          <a:xfrm>
            <a:off x="1021560" y="4006444"/>
            <a:ext cx="1299410" cy="73392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C7BFE3-EA06-5537-C7CB-B7C3278A3EC3}"/>
              </a:ext>
            </a:extLst>
          </p:cNvPr>
          <p:cNvSpPr txBox="1"/>
          <p:nvPr/>
        </p:nvSpPr>
        <p:spPr>
          <a:xfrm>
            <a:off x="504203" y="5035144"/>
            <a:ext cx="1969284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Ці гілки можна оптимізувати, але вони все одно «потрібні»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D03BE8-1BA3-EB11-BF0B-34006144F2E7}"/>
              </a:ext>
            </a:extLst>
          </p:cNvPr>
          <p:cNvSpPr/>
          <p:nvPr/>
        </p:nvSpPr>
        <p:spPr>
          <a:xfrm>
            <a:off x="2585665" y="4006444"/>
            <a:ext cx="2869532" cy="73392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66C8AD-556E-12DD-98A8-0EAC92909D2F}"/>
              </a:ext>
            </a:extLst>
          </p:cNvPr>
          <p:cNvSpPr txBox="1"/>
          <p:nvPr/>
        </p:nvSpPr>
        <p:spPr>
          <a:xfrm>
            <a:off x="2836120" y="5035144"/>
            <a:ext cx="2571340" cy="1477328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Ці перевірки додають набагато більше розгалужень до нашого коду, було б непогано їх позбутися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403278-F335-3542-08C6-CF277EDF197F}"/>
              </a:ext>
            </a:extLst>
          </p:cNvPr>
          <p:cNvSpPr txBox="1"/>
          <p:nvPr/>
        </p:nvSpPr>
        <p:spPr>
          <a:xfrm>
            <a:off x="6364563" y="3914054"/>
            <a:ext cx="2382253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У наступному відео ви побачите, як спростити цей оператор if, але поки що нам доведеться залишити його як є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199848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95D03-4422-0C47-FE11-CBDECC5D9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Сучасні </a:t>
            </a:r>
            <a:r>
              <a:rPr lang="en-US" dirty="0">
                <a:latin typeface="YouTube Sans"/>
              </a:rPr>
              <a:t>CPUs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8BF9C-4312-06B1-88AA-D250A2107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YouTube Sans"/>
              </a:rPr>
              <a:t>Те, що я описав досі, є наближенням до реальності</a:t>
            </a:r>
            <a:endParaRPr lang="uk-UA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Кожна частина процесора є набагато складнішою з додаванням багатьох деталей, щоб здійснювати її роботу швидше та безпечніше</a:t>
            </a:r>
          </a:p>
          <a:p>
            <a:r>
              <a:rPr lang="uk-UA" dirty="0">
                <a:latin typeface="YouTube Sans"/>
              </a:rPr>
              <a:t>На разі, цього є досить, щоби починати вивчати цю тему</a:t>
            </a:r>
          </a:p>
          <a:p>
            <a:pPr lvl="1"/>
            <a:r>
              <a:rPr lang="uk-UA" dirty="0">
                <a:latin typeface="YouTube Sans"/>
              </a:rPr>
              <a:t>По мірі вивчення інструментів профайлера та перегляду посібників, наданих виробниками </a:t>
            </a:r>
            <a:r>
              <a:rPr lang="en-US" dirty="0">
                <a:latin typeface="YouTube Sans"/>
              </a:rPr>
              <a:t>CPU</a:t>
            </a:r>
            <a:r>
              <a:rPr lang="uk-UA" dirty="0">
                <a:latin typeface="YouTube Sans"/>
              </a:rPr>
              <a:t>, згодом, ви дізнаєтеся більше про різні деталі в </a:t>
            </a:r>
            <a:r>
              <a:rPr lang="en-US" dirty="0">
                <a:latin typeface="YouTube Sans"/>
              </a:rPr>
              <a:t>CPUs</a:t>
            </a:r>
            <a:r>
              <a:rPr lang="uk-UA" dirty="0">
                <a:latin typeface="YouTube Sans"/>
              </a:rPr>
              <a:t>, та, як краще, прискорювати ваші програми!</a:t>
            </a:r>
          </a:p>
        </p:txBody>
      </p:sp>
    </p:spTree>
    <p:extLst>
      <p:ext uri="{BB962C8B-B14F-4D97-AF65-F5344CB8AC3E}">
        <p14:creationId xmlns:p14="http://schemas.microsoft.com/office/powerpoint/2010/main" val="3629727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1D4-2D41-3C73-516B-9854F1DAE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Мова Асемблера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AE713-53B4-D530-80E1-313F55064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045561" cy="4351337"/>
          </a:xfrm>
        </p:spPr>
        <p:txBody>
          <a:bodyPr/>
          <a:lstStyle/>
          <a:p>
            <a:r>
              <a:rPr lang="ru-RU" dirty="0">
                <a:latin typeface="YouTube Sans"/>
              </a:rPr>
              <a:t>У C++ ми можемо створити стільки</a:t>
            </a:r>
            <a:r>
              <a:rPr lang="en-US" dirty="0">
                <a:latin typeface="YouTube Sans"/>
              </a:rPr>
              <a:t> </a:t>
            </a:r>
            <a:r>
              <a:rPr lang="ru-RU" dirty="0">
                <a:latin typeface="YouTube Sans"/>
              </a:rPr>
              <a:t>змін</a:t>
            </a:r>
            <a:r>
              <a:rPr lang="uk-UA" dirty="0">
                <a:latin typeface="YouTube Sans"/>
              </a:rPr>
              <a:t> скільки нам потрібно, </a:t>
            </a:r>
            <a:r>
              <a:rPr lang="ru-RU" dirty="0">
                <a:latin typeface="YouTube Sans"/>
              </a:rPr>
              <a:t>для зберігання та обчислення</a:t>
            </a:r>
            <a:endParaRPr lang="en-US" dirty="0">
              <a:latin typeface="YouTube Sans"/>
            </a:endParaRPr>
          </a:p>
          <a:p>
            <a:r>
              <a:rPr lang="uk-UA" dirty="0">
                <a:latin typeface="YouTube Sans"/>
              </a:rPr>
              <a:t>У асемблері всі змінні повинні зберігатися в регістрах, і ми маємо лише невелику кількість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їх</a:t>
            </a:r>
            <a:endParaRPr lang="en-US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Зазвичай це число між 16 та 64 для поточних </a:t>
            </a:r>
            <a:r>
              <a:rPr lang="en-US" dirty="0">
                <a:latin typeface="YouTube Sans"/>
              </a:rPr>
              <a:t>CPUs</a:t>
            </a:r>
          </a:p>
          <a:p>
            <a:r>
              <a:rPr lang="ru-RU" dirty="0">
                <a:latin typeface="YouTube Sans"/>
              </a:rPr>
              <a:t>Усі регістри мають фіксовану </a:t>
            </a:r>
            <a:r>
              <a:rPr lang="uk-UA" dirty="0">
                <a:latin typeface="YouTube Sans"/>
              </a:rPr>
              <a:t>кількіст</a:t>
            </a:r>
            <a:r>
              <a:rPr lang="ru-RU" dirty="0">
                <a:latin typeface="YouTube Sans"/>
              </a:rPr>
              <a:t>ь бітів</a:t>
            </a:r>
          </a:p>
          <a:p>
            <a:pPr lvl="1"/>
            <a:r>
              <a:rPr lang="ru-RU" dirty="0">
                <a:latin typeface="YouTube Sans"/>
              </a:rPr>
              <a:t>Вони не мають типу, можемо застосовувати цей сам регістер для додавання чілого числа та ділення </a:t>
            </a:r>
            <a:r>
              <a:rPr lang="en-US" dirty="0">
                <a:latin typeface="YouTube Sans"/>
              </a:rPr>
              <a:t>float </a:t>
            </a:r>
            <a:r>
              <a:rPr lang="uk-UA" dirty="0">
                <a:latin typeface="YouTube Sans"/>
              </a:rPr>
              <a:t>числа</a:t>
            </a:r>
            <a:endParaRPr lang="ru-RU" dirty="0">
              <a:latin typeface="YouTube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74C2F-4B27-301B-82B0-64B49DA1AD10}"/>
              </a:ext>
            </a:extLst>
          </p:cNvPr>
          <p:cNvSpPr txBox="1"/>
          <p:nvPr/>
        </p:nvSpPr>
        <p:spPr>
          <a:xfrm>
            <a:off x="6569243" y="2184934"/>
            <a:ext cx="32545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add 	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r9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r10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BCC93B-3BD6-B909-F599-9F0F30CE9C05}"/>
              </a:ext>
            </a:extLst>
          </p:cNvPr>
          <p:cNvSpPr txBox="1"/>
          <p:nvPr/>
        </p:nvSpPr>
        <p:spPr>
          <a:xfrm>
            <a:off x="6569243" y="2558230"/>
            <a:ext cx="32545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imul</a:t>
            </a:r>
            <a:r>
              <a:rPr lang="en-US" dirty="0">
                <a:latin typeface="Consolas" panose="020B0609020204030204" pitchFamily="49" charset="0"/>
              </a:rPr>
              <a:t> 	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r8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r9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051D08-A6CE-2FFC-704D-CB890D5C1662}"/>
              </a:ext>
            </a:extLst>
          </p:cNvPr>
          <p:cNvSpPr txBox="1"/>
          <p:nvPr/>
        </p:nvSpPr>
        <p:spPr>
          <a:xfrm>
            <a:off x="6569243" y="2927562"/>
            <a:ext cx="32545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mov 	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r9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DWORD PTR[r8]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45CCD5-600A-3619-E58B-17E04B16106D}"/>
              </a:ext>
            </a:extLst>
          </p:cNvPr>
          <p:cNvSpPr txBox="1"/>
          <p:nvPr/>
        </p:nvSpPr>
        <p:spPr>
          <a:xfrm>
            <a:off x="7753229" y="3842070"/>
            <a:ext cx="2296026" cy="92333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Інтерпретуємо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r8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 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як вказівник, і читаємо память з його адреси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69C85D-E2AF-3BEE-40FC-A289B3307FA4}"/>
              </a:ext>
            </a:extLst>
          </p:cNvPr>
          <p:cNvSpPr txBox="1"/>
          <p:nvPr/>
        </p:nvSpPr>
        <p:spPr>
          <a:xfrm>
            <a:off x="9968163" y="2184934"/>
            <a:ext cx="19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r9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r9 </a:t>
            </a:r>
            <a:r>
              <a:rPr lang="en-US" dirty="0">
                <a:latin typeface="Consolas" panose="020B0609020204030204" pitchFamily="49" charset="0"/>
              </a:rPr>
              <a:t>+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r10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B8AEFB-56FD-377A-FC27-B5DCD856F34A}"/>
              </a:ext>
            </a:extLst>
          </p:cNvPr>
          <p:cNvSpPr txBox="1"/>
          <p:nvPr/>
        </p:nvSpPr>
        <p:spPr>
          <a:xfrm>
            <a:off x="9976185" y="2558230"/>
            <a:ext cx="19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r8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r8 </a:t>
            </a:r>
            <a:r>
              <a:rPr lang="en-US" dirty="0">
                <a:latin typeface="Consolas" panose="020B0609020204030204" pitchFamily="49" charset="0"/>
              </a:rPr>
              <a:t>*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r10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7263B4-48CB-7AA8-3B16-FBDA780F7D14}"/>
              </a:ext>
            </a:extLst>
          </p:cNvPr>
          <p:cNvSpPr txBox="1"/>
          <p:nvPr/>
        </p:nvSpPr>
        <p:spPr>
          <a:xfrm>
            <a:off x="9984207" y="2927562"/>
            <a:ext cx="19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r9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r8</a:t>
            </a:r>
            <a:r>
              <a:rPr lang="en-US" dirty="0">
                <a:latin typeface="Consolas" panose="020B0609020204030204" pitchFamily="49" charset="0"/>
              </a:rPr>
              <a:t>*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083AED-9DA8-2526-6063-79A7F65E8A73}"/>
              </a:ext>
            </a:extLst>
          </p:cNvPr>
          <p:cNvSpPr txBox="1"/>
          <p:nvPr/>
        </p:nvSpPr>
        <p:spPr>
          <a:xfrm>
            <a:off x="8135352" y="1124658"/>
            <a:ext cx="1822785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r10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 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це вхідний аргумент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E542A64-25D4-3EA5-5822-B81F3775D2A6}"/>
              </a:ext>
            </a:extLst>
          </p:cNvPr>
          <p:cNvCxnSpPr/>
          <p:nvPr/>
        </p:nvCxnSpPr>
        <p:spPr>
          <a:xfrm flipH="1">
            <a:off x="8295774" y="1756998"/>
            <a:ext cx="216568" cy="47608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D10DD69-F0B9-2BE1-C71F-BD8235547840}"/>
              </a:ext>
            </a:extLst>
          </p:cNvPr>
          <p:cNvSpPr txBox="1"/>
          <p:nvPr/>
        </p:nvSpPr>
        <p:spPr>
          <a:xfrm>
            <a:off x="5623560" y="570660"/>
            <a:ext cx="2437355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r</a:t>
            </a:r>
            <a:r>
              <a:rPr lang="uk-UA" dirty="0">
                <a:solidFill>
                  <a:schemeClr val="bg1"/>
                </a:solidFill>
                <a:latin typeface="Consolas" panose="020B0609020204030204" pitchFamily="49" charset="0"/>
              </a:rPr>
              <a:t>9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 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це де ми зберігаємо результата операції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, 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але також вхідний аргумент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BF4EE6-F7B3-B4BF-6429-F4DE8832E567}"/>
              </a:ext>
            </a:extLst>
          </p:cNvPr>
          <p:cNvCxnSpPr>
            <a:cxnSpLocks/>
          </p:cNvCxnSpPr>
          <p:nvPr/>
        </p:nvCxnSpPr>
        <p:spPr>
          <a:xfrm>
            <a:off x="7706225" y="1716437"/>
            <a:ext cx="0" cy="5614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9AA36C9-064D-53BC-E178-13C3A9CCAAEA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8901242" y="3252764"/>
            <a:ext cx="0" cy="58930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73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5" grpId="0" animBg="1"/>
      <p:bldP spid="11" grpId="0"/>
      <p:bldP spid="13" grpId="0"/>
      <p:bldP spid="14" grpId="0"/>
      <p:bldP spid="17" grpId="0" animBg="1"/>
      <p:bldP spid="2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r>
              <a:rPr lang="en-US" dirty="0"/>
              <a:t>Queue Live Coding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05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931FE-47C5-B1B4-F2C3-8A3DD1C52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ОЛД СЛІДЕС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40A0C-A902-F8FB-3478-839993914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400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558E4-4D1B-56C4-3C46-544E25CFA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Кеш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7DCB7-D2E7-F32D-5F99-394626694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363392" cy="4351337"/>
          </a:xfrm>
        </p:spPr>
        <p:txBody>
          <a:bodyPr/>
          <a:lstStyle/>
          <a:p>
            <a:r>
              <a:rPr lang="ru-RU" dirty="0">
                <a:latin typeface="YouTube Sans"/>
              </a:rPr>
              <a:t>Кеші мають обмежений розмір. Що станеться, коли вони заповнені, а ми хочемо інший рядок кешу прочитати</a:t>
            </a:r>
            <a:r>
              <a:rPr lang="en-US" dirty="0">
                <a:latin typeface="YouTube Sans"/>
              </a:rPr>
              <a:t>/</a:t>
            </a:r>
            <a:r>
              <a:rPr lang="uk-UA" dirty="0">
                <a:latin typeface="YouTube Sans"/>
              </a:rPr>
              <a:t>записати</a:t>
            </a:r>
            <a:r>
              <a:rPr lang="ru-RU" dirty="0">
                <a:latin typeface="YouTube Sans"/>
              </a:rPr>
              <a:t>?</a:t>
            </a:r>
            <a:endParaRPr lang="en-US" dirty="0">
              <a:latin typeface="YouTube Sans"/>
            </a:endParaRPr>
          </a:p>
          <a:p>
            <a:r>
              <a:rPr lang="uk-UA" dirty="0">
                <a:latin typeface="YouTube Sans"/>
              </a:rPr>
              <a:t>Ми видаляємо вже існуючий рядок кешу з нашого кешу, щоб звільнити місце</a:t>
            </a:r>
          </a:p>
          <a:p>
            <a:pPr lvl="1"/>
            <a:r>
              <a:rPr lang="ru-RU" dirty="0">
                <a:latin typeface="YouTube Sans"/>
              </a:rPr>
              <a:t>Є кілька різних способів зробити це, я не буду про них говорити у цій серії</a:t>
            </a:r>
            <a:endParaRPr lang="uk-UA" dirty="0">
              <a:latin typeface="YouTube Sans"/>
            </a:endParaRPr>
          </a:p>
          <a:p>
            <a:r>
              <a:rPr lang="uk-UA" dirty="0">
                <a:latin typeface="YouTube Sans"/>
              </a:rPr>
              <a:t>Щоби кеш добре використовувати, нам требра</a:t>
            </a:r>
            <a:r>
              <a:rPr lang="ru-RU" dirty="0">
                <a:latin typeface="YouTube Sans"/>
              </a:rPr>
              <a:t> писати наші програми так, щоб помістити </a:t>
            </a:r>
            <a:r>
              <a:rPr lang="uk-UA" dirty="0">
                <a:latin typeface="YouTube Sans"/>
              </a:rPr>
              <a:t>потрібну</a:t>
            </a:r>
            <a:r>
              <a:rPr lang="ru-RU" dirty="0">
                <a:latin typeface="YouTube Sans"/>
              </a:rPr>
              <a:t> нам пам’ять у кеш-пам’ять</a:t>
            </a:r>
            <a:endParaRPr lang="en-US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133122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229DD-87B6-484F-D766-4DEFE7B1B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ouTube Sans"/>
              </a:rPr>
              <a:t>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E5E46-6848-57CB-CAA1-28DA85980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YouTube Sans"/>
              </a:rPr>
              <a:t>Explain that optimization explicitly relies on the nature of your computation</a:t>
            </a:r>
          </a:p>
          <a:p>
            <a:pPr lvl="1"/>
            <a:r>
              <a:rPr lang="en-US" dirty="0">
                <a:latin typeface="YouTube Sans"/>
              </a:rPr>
              <a:t>We do back face culling because we know we have back faces in our models</a:t>
            </a:r>
          </a:p>
          <a:p>
            <a:pPr lvl="1"/>
            <a:r>
              <a:rPr lang="en-US" dirty="0">
                <a:latin typeface="YouTube Sans"/>
              </a:rPr>
              <a:t>We can do small triangle culling if we know we have lots of small triangles</a:t>
            </a:r>
          </a:p>
          <a:p>
            <a:pPr lvl="1"/>
            <a:r>
              <a:rPr lang="en-US" dirty="0">
                <a:latin typeface="YouTube Sans"/>
              </a:rPr>
              <a:t>We optimize our triangle loop because that’s the slow part of our code</a:t>
            </a:r>
          </a:p>
          <a:p>
            <a:pPr lvl="2"/>
            <a:r>
              <a:rPr lang="en-US" dirty="0">
                <a:latin typeface="YouTube Sans"/>
              </a:rPr>
              <a:t>If we had lots of small models we rendered, clipping and matrix transforms can become a new bottleneck</a:t>
            </a:r>
          </a:p>
          <a:p>
            <a:r>
              <a:rPr lang="en-US" dirty="0">
                <a:latin typeface="YouTube Sans"/>
              </a:rPr>
              <a:t>Mention compiler </a:t>
            </a:r>
            <a:r>
              <a:rPr lang="en-US" dirty="0" err="1">
                <a:latin typeface="YouTube Sans"/>
              </a:rPr>
              <a:t>inlining</a:t>
            </a:r>
            <a:endParaRPr lang="en-US" dirty="0">
              <a:latin typeface="YouTube Sans"/>
            </a:endParaRPr>
          </a:p>
          <a:p>
            <a:r>
              <a:rPr lang="en-US" dirty="0">
                <a:latin typeface="YouTube Sans"/>
              </a:rPr>
              <a:t>Give useful links that go further into CPU architecture</a:t>
            </a:r>
          </a:p>
          <a:p>
            <a:r>
              <a:rPr lang="en-US" dirty="0">
                <a:latin typeface="YouTube Sans"/>
              </a:rPr>
              <a:t>Intel instruction docs</a:t>
            </a:r>
          </a:p>
          <a:p>
            <a:endParaRPr lang="en-US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10153828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DF663-9360-D157-66ED-A23AE0B2D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Позачергове Виконання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64B71-98E3-ABCB-76C4-18A250A22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740506" cy="4351337"/>
          </a:xfrm>
        </p:spPr>
        <p:txBody>
          <a:bodyPr>
            <a:normAutofit/>
          </a:bodyPr>
          <a:lstStyle/>
          <a:p>
            <a:r>
              <a:rPr lang="en-US" dirty="0">
                <a:latin typeface="YouTube Sans"/>
              </a:rPr>
              <a:t>CPU</a:t>
            </a:r>
            <a:r>
              <a:rPr lang="ru-RU" dirty="0">
                <a:latin typeface="YouTube Sans"/>
              </a:rPr>
              <a:t> намагаються зменшити залежність</a:t>
            </a:r>
            <a:r>
              <a:rPr lang="en-US" dirty="0">
                <a:latin typeface="YouTube Sans"/>
              </a:rPr>
              <a:t>/</a:t>
            </a:r>
            <a:r>
              <a:rPr lang="uk-UA" dirty="0">
                <a:latin typeface="YouTube Sans"/>
              </a:rPr>
              <a:t>латентність </a:t>
            </a:r>
            <a:r>
              <a:rPr lang="ru-RU" dirty="0">
                <a:latin typeface="YouTube Sans"/>
              </a:rPr>
              <a:t>затримки, дозволяючи інструкціям виконуватися не по порядку</a:t>
            </a:r>
            <a:endParaRPr lang="en-US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Інструкція B залежить від результату A, але C ні, тому ми виконуємо C і зупиняємо B</a:t>
            </a:r>
          </a:p>
          <a:p>
            <a:pPr lvl="1"/>
            <a:r>
              <a:rPr lang="uk-UA" dirty="0">
                <a:latin typeface="YouTube Sans"/>
              </a:rPr>
              <a:t>У цей спосіб, м</a:t>
            </a:r>
            <a:r>
              <a:rPr lang="ru-RU" dirty="0">
                <a:latin typeface="YouTube Sans"/>
              </a:rPr>
              <a:t>и все одно отримуємо виконання інструкцій, що перекриваються!</a:t>
            </a:r>
            <a:endParaRPr lang="uk-UA" dirty="0">
              <a:latin typeface="YouTube Sans"/>
            </a:endParaRPr>
          </a:p>
          <a:p>
            <a:r>
              <a:rPr lang="ru-RU" dirty="0">
                <a:latin typeface="YouTube Sans"/>
              </a:rPr>
              <a:t>Сучасні процесори зазвичай можуть переглядати приблизно 1000 інструкцій вперед, щоб знайти одну для виконання</a:t>
            </a:r>
          </a:p>
          <a:p>
            <a:pPr lvl="1"/>
            <a:r>
              <a:rPr lang="uk-UA" dirty="0">
                <a:latin typeface="YouTube Sans"/>
              </a:rPr>
              <a:t>Якщо у нас є дуже повілні інструкції, нам потрібні інші незалежні інструкції, які </a:t>
            </a:r>
            <a:r>
              <a:rPr lang="en-US" dirty="0">
                <a:latin typeface="YouTube Sans"/>
              </a:rPr>
              <a:t>CPU</a:t>
            </a:r>
            <a:r>
              <a:rPr lang="uk-UA" dirty="0">
                <a:latin typeface="YouTube Sans"/>
              </a:rPr>
              <a:t> може виконувати під час виконання повільні інструкцій</a:t>
            </a:r>
            <a:endParaRPr lang="en-US" dirty="0">
              <a:latin typeface="YouTube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5169BA-F2A1-FC68-89CF-5EEEA49E0DB3}"/>
              </a:ext>
            </a:extLst>
          </p:cNvPr>
          <p:cNvSpPr txBox="1"/>
          <p:nvPr/>
        </p:nvSpPr>
        <p:spPr>
          <a:xfrm>
            <a:off x="8873290" y="1964147"/>
            <a:ext cx="13836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y = x + 1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C6302B-3281-C5B7-C476-A3C5C6571D1E}"/>
              </a:ext>
            </a:extLst>
          </p:cNvPr>
          <p:cNvSpPr txBox="1"/>
          <p:nvPr/>
        </p:nvSpPr>
        <p:spPr>
          <a:xfrm>
            <a:off x="8873290" y="2333479"/>
            <a:ext cx="13836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z = y + 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FAA973-8590-AB6C-575D-A1605DBA1226}"/>
              </a:ext>
            </a:extLst>
          </p:cNvPr>
          <p:cNvSpPr txBox="1"/>
          <p:nvPr/>
        </p:nvSpPr>
        <p:spPr>
          <a:xfrm>
            <a:off x="7002378" y="1958130"/>
            <a:ext cx="1945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Instruction 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D31C52-DD65-BB61-B512-854445ABFE3E}"/>
              </a:ext>
            </a:extLst>
          </p:cNvPr>
          <p:cNvSpPr txBox="1"/>
          <p:nvPr/>
        </p:nvSpPr>
        <p:spPr>
          <a:xfrm>
            <a:off x="7002378" y="2333479"/>
            <a:ext cx="1945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Instruction 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92CB05-D65A-5AA4-FB2B-B88C385200F7}"/>
              </a:ext>
            </a:extLst>
          </p:cNvPr>
          <p:cNvSpPr txBox="1"/>
          <p:nvPr/>
        </p:nvSpPr>
        <p:spPr>
          <a:xfrm>
            <a:off x="8873290" y="2702811"/>
            <a:ext cx="1383631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A = B *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68B21E-462C-37D1-57A3-54C9228335CA}"/>
              </a:ext>
            </a:extLst>
          </p:cNvPr>
          <p:cNvSpPr txBox="1"/>
          <p:nvPr/>
        </p:nvSpPr>
        <p:spPr>
          <a:xfrm>
            <a:off x="7002378" y="2702811"/>
            <a:ext cx="1945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Instruction C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78A5CF7-A2F5-410B-30C4-7B1ABFDEC2C0}"/>
              </a:ext>
            </a:extLst>
          </p:cNvPr>
          <p:cNvSpPr/>
          <p:nvPr/>
        </p:nvSpPr>
        <p:spPr>
          <a:xfrm>
            <a:off x="8873290" y="2024304"/>
            <a:ext cx="312820" cy="30917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7613175-0EFE-3338-035C-F8BB13D9FD52}"/>
              </a:ext>
            </a:extLst>
          </p:cNvPr>
          <p:cNvSpPr/>
          <p:nvPr/>
        </p:nvSpPr>
        <p:spPr>
          <a:xfrm>
            <a:off x="9362574" y="2373949"/>
            <a:ext cx="312820" cy="30917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885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558E4-4D1B-56C4-3C46-544E25CFA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Кеш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7DCB7-D2E7-F32D-5F99-394626694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5439711" cy="4351337"/>
          </a:xfrm>
        </p:spPr>
        <p:txBody>
          <a:bodyPr/>
          <a:lstStyle/>
          <a:p>
            <a:r>
              <a:rPr lang="ru-RU" dirty="0">
                <a:latin typeface="YouTube Sans"/>
              </a:rPr>
              <a:t>Кеші мають обмежений розмір. Що станеться, коли вони заповнені, а ми хочемо інший рядок кешу прочитати</a:t>
            </a:r>
            <a:r>
              <a:rPr lang="en-US" dirty="0">
                <a:latin typeface="YouTube Sans"/>
              </a:rPr>
              <a:t>/</a:t>
            </a:r>
            <a:r>
              <a:rPr lang="uk-UA" dirty="0">
                <a:latin typeface="YouTube Sans"/>
              </a:rPr>
              <a:t>записати</a:t>
            </a:r>
            <a:r>
              <a:rPr lang="ru-RU" dirty="0">
                <a:latin typeface="YouTube Sans"/>
              </a:rPr>
              <a:t>?</a:t>
            </a:r>
            <a:endParaRPr lang="en-US" dirty="0">
              <a:latin typeface="YouTube Sans"/>
            </a:endParaRPr>
          </a:p>
          <a:p>
            <a:r>
              <a:rPr lang="uk-UA" dirty="0">
                <a:latin typeface="YouTube Sans"/>
              </a:rPr>
              <a:t>Ми видаляємо вже існуючий рядок кешу з нашого кешу, щоб звільнити місце</a:t>
            </a:r>
          </a:p>
          <a:p>
            <a:pPr lvl="1"/>
            <a:r>
              <a:rPr lang="ru-RU" dirty="0">
                <a:latin typeface="YouTube Sans"/>
              </a:rPr>
              <a:t>Є кілька різних способів зробити це, я не буду їх переходити у цій серії</a:t>
            </a:r>
            <a:endParaRPr lang="uk-UA" dirty="0">
              <a:latin typeface="YouTube Sans"/>
            </a:endParaRPr>
          </a:p>
          <a:p>
            <a:r>
              <a:rPr lang="ru-RU" dirty="0">
                <a:latin typeface="YouTube Sans"/>
              </a:rPr>
              <a:t>Ми хочемо оптимізувати наші програми, щоб помістити </a:t>
            </a:r>
            <a:r>
              <a:rPr lang="uk-UA" dirty="0">
                <a:latin typeface="YouTube Sans"/>
              </a:rPr>
              <a:t>потрібну</a:t>
            </a:r>
            <a:r>
              <a:rPr lang="ru-RU" dirty="0">
                <a:latin typeface="YouTube Sans"/>
              </a:rPr>
              <a:t> нам пам’ять у кеш-пам’ять</a:t>
            </a:r>
            <a:endParaRPr lang="en-US" dirty="0">
              <a:latin typeface="YouTube Sans"/>
            </a:endParaRPr>
          </a:p>
          <a:p>
            <a:r>
              <a:rPr lang="en-US" dirty="0">
                <a:latin typeface="YouTube Sans"/>
              </a:rPr>
              <a:t>THIS SLIDE MIGHT NOT NEED THE DIAGRAM? TRY THE ANIMATION</a:t>
            </a:r>
            <a:endParaRPr lang="uk-UA" dirty="0">
              <a:latin typeface="YouTube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26A2AA-3991-33BA-8469-5F79E29D5F75}"/>
              </a:ext>
            </a:extLst>
          </p:cNvPr>
          <p:cNvSpPr txBox="1"/>
          <p:nvPr/>
        </p:nvSpPr>
        <p:spPr>
          <a:xfrm>
            <a:off x="6972308" y="1028694"/>
            <a:ext cx="5023185" cy="92333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YouTube Sans"/>
            </a:endParaRPr>
          </a:p>
          <a:p>
            <a:pPr algn="ctr"/>
            <a:endParaRPr lang="en-US" dirty="0">
              <a:latin typeface="YouTube Sans"/>
            </a:endParaRPr>
          </a:p>
          <a:p>
            <a:pPr algn="ctr"/>
            <a:endParaRPr lang="en-US" dirty="0">
              <a:latin typeface="YouTube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AA1FF-9BB4-6FEE-13FE-706D44645D98}"/>
              </a:ext>
            </a:extLst>
          </p:cNvPr>
          <p:cNvSpPr txBox="1"/>
          <p:nvPr/>
        </p:nvSpPr>
        <p:spPr>
          <a:xfrm>
            <a:off x="8831187" y="2827870"/>
            <a:ext cx="1305417" cy="38164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YouTube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A17F1-F22A-9F6A-37CA-B62103A6A070}"/>
              </a:ext>
            </a:extLst>
          </p:cNvPr>
          <p:cNvSpPr txBox="1"/>
          <p:nvPr/>
        </p:nvSpPr>
        <p:spPr>
          <a:xfrm>
            <a:off x="8831186" y="3913004"/>
            <a:ext cx="1305427" cy="92333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YouTube Sans"/>
            </a:endParaRPr>
          </a:p>
          <a:p>
            <a:pPr algn="ctr"/>
            <a:r>
              <a:rPr lang="en-US" dirty="0">
                <a:latin typeface="YouTube Sans"/>
              </a:rPr>
              <a:t>CPU</a:t>
            </a:r>
          </a:p>
          <a:p>
            <a:pPr algn="ctr"/>
            <a:endParaRPr lang="en-US" dirty="0">
              <a:latin typeface="YouTube Sans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5619A3D-62D2-5B60-D7CB-548EEA576706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H="1" flipV="1">
            <a:off x="9483896" y="3209513"/>
            <a:ext cx="4" cy="7034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FE1176-6471-C2B9-4023-ADA2A8F9BFE1}"/>
              </a:ext>
            </a:extLst>
          </p:cNvPr>
          <p:cNvCxnSpPr>
            <a:cxnSpLocks/>
          </p:cNvCxnSpPr>
          <p:nvPr/>
        </p:nvCxnSpPr>
        <p:spPr>
          <a:xfrm flipV="1">
            <a:off x="9785295" y="1947921"/>
            <a:ext cx="5" cy="8758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E887B72-8687-D9A9-EA45-92E4B8485F99}"/>
              </a:ext>
            </a:extLst>
          </p:cNvPr>
          <p:cNvCxnSpPr>
            <a:cxnSpLocks/>
          </p:cNvCxnSpPr>
          <p:nvPr/>
        </p:nvCxnSpPr>
        <p:spPr>
          <a:xfrm>
            <a:off x="9168073" y="1952024"/>
            <a:ext cx="0" cy="8881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1F0E3C0-4FCE-7AF0-AEEE-74E13EDEA464}"/>
              </a:ext>
            </a:extLst>
          </p:cNvPr>
          <p:cNvCxnSpPr>
            <a:cxnSpLocks/>
          </p:cNvCxnSpPr>
          <p:nvPr/>
        </p:nvCxnSpPr>
        <p:spPr>
          <a:xfrm>
            <a:off x="9320473" y="3209513"/>
            <a:ext cx="0" cy="7034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3100827-3DD4-89A8-A26F-8CA8867D0C0C}"/>
              </a:ext>
            </a:extLst>
          </p:cNvPr>
          <p:cNvSpPr/>
          <p:nvPr/>
        </p:nvSpPr>
        <p:spPr>
          <a:xfrm>
            <a:off x="6972308" y="1490359"/>
            <a:ext cx="1702457" cy="46166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7004B0-EBF3-9325-EA11-B610AA8A3BAD}"/>
              </a:ext>
            </a:extLst>
          </p:cNvPr>
          <p:cNvSpPr/>
          <p:nvPr/>
        </p:nvSpPr>
        <p:spPr>
          <a:xfrm>
            <a:off x="8674765" y="1491923"/>
            <a:ext cx="1624895" cy="46010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5FB3C2-E8AA-3513-89CC-6ECE7E366615}"/>
              </a:ext>
            </a:extLst>
          </p:cNvPr>
          <p:cNvSpPr/>
          <p:nvPr/>
        </p:nvSpPr>
        <p:spPr>
          <a:xfrm>
            <a:off x="10299660" y="1490359"/>
            <a:ext cx="1695834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1C28A5-F935-8824-67E7-DC86F6E3897F}"/>
              </a:ext>
            </a:extLst>
          </p:cNvPr>
          <p:cNvSpPr/>
          <p:nvPr/>
        </p:nvSpPr>
        <p:spPr>
          <a:xfrm>
            <a:off x="6972308" y="1030258"/>
            <a:ext cx="1702457" cy="461665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C71E17-1C81-636F-8C48-327F7599AFD4}"/>
              </a:ext>
            </a:extLst>
          </p:cNvPr>
          <p:cNvSpPr/>
          <p:nvPr/>
        </p:nvSpPr>
        <p:spPr>
          <a:xfrm>
            <a:off x="8674765" y="1025806"/>
            <a:ext cx="1624895" cy="467681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0AC57A-5670-73F1-FA8D-720284509AC1}"/>
              </a:ext>
            </a:extLst>
          </p:cNvPr>
          <p:cNvSpPr/>
          <p:nvPr/>
        </p:nvSpPr>
        <p:spPr>
          <a:xfrm>
            <a:off x="10299660" y="1030258"/>
            <a:ext cx="1695834" cy="46166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9DD1980-7A29-1779-542A-5D62482E663A}"/>
              </a:ext>
            </a:extLst>
          </p:cNvPr>
          <p:cNvSpPr/>
          <p:nvPr/>
        </p:nvSpPr>
        <p:spPr>
          <a:xfrm>
            <a:off x="8831186" y="3017735"/>
            <a:ext cx="652712" cy="19177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EA025AE-2322-2810-2C0B-83EF56F51611}"/>
              </a:ext>
            </a:extLst>
          </p:cNvPr>
          <p:cNvSpPr/>
          <p:nvPr/>
        </p:nvSpPr>
        <p:spPr>
          <a:xfrm>
            <a:off x="9483901" y="3017735"/>
            <a:ext cx="652712" cy="191778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7C23FE5-DEC0-4AB6-2BDE-FB2A4F4C8463}"/>
              </a:ext>
            </a:extLst>
          </p:cNvPr>
          <p:cNvSpPr/>
          <p:nvPr/>
        </p:nvSpPr>
        <p:spPr>
          <a:xfrm>
            <a:off x="8831186" y="2827870"/>
            <a:ext cx="652712" cy="19177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9B47D86-EF91-3D7E-61DE-8A16A03AFB9B}"/>
              </a:ext>
            </a:extLst>
          </p:cNvPr>
          <p:cNvSpPr/>
          <p:nvPr/>
        </p:nvSpPr>
        <p:spPr>
          <a:xfrm>
            <a:off x="9483901" y="2827870"/>
            <a:ext cx="652712" cy="19177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5641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5270E-4E58-E76E-A41A-9E335C037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ouTube Sans"/>
              </a:rPr>
              <a:t>Texture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75313-C2DC-55A6-220A-50747A522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YouTube Sans"/>
              </a:rPr>
              <a:t>We spend a lot of time with texture filtering, can we apply a similar optimization for it?</a:t>
            </a:r>
          </a:p>
          <a:p>
            <a:r>
              <a:rPr lang="en-US" dirty="0">
                <a:latin typeface="YouTube Sans"/>
              </a:rPr>
              <a:t>Unfortunately, no. Even though we are stepping in constant x/y directions, our texture may not be step</a:t>
            </a:r>
          </a:p>
          <a:p>
            <a:r>
              <a:rPr lang="en-US" dirty="0">
                <a:latin typeface="YouTube Sans"/>
              </a:rPr>
              <a:t>EXPLAIN WHY THIS WONT WORK</a:t>
            </a:r>
          </a:p>
        </p:txBody>
      </p:sp>
    </p:spTree>
    <p:extLst>
      <p:ext uri="{BB962C8B-B14F-4D97-AF65-F5344CB8AC3E}">
        <p14:creationId xmlns:p14="http://schemas.microsoft.com/office/powerpoint/2010/main" val="24011666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74F8C-02E4-07A0-3565-9A4271C50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ouTube Sans"/>
              </a:rPr>
              <a:t>Precomputation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9A613-C05A-D5D1-D6A2-FA0E2D098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2231858"/>
          </a:xfrm>
        </p:spPr>
        <p:txBody>
          <a:bodyPr/>
          <a:lstStyle/>
          <a:p>
            <a:r>
              <a:rPr lang="en-US" dirty="0">
                <a:latin typeface="YouTube Sans"/>
              </a:rPr>
              <a:t>The last tool we can use to optimize out some easy optimizations is to precompute values outside the loop instead of inside</a:t>
            </a:r>
          </a:p>
          <a:p>
            <a:pPr lvl="1"/>
            <a:r>
              <a:rPr lang="en-US" dirty="0">
                <a:latin typeface="YouTube Sans"/>
              </a:rPr>
              <a:t>The loop runs millions of times per second, so we want to keep the code there as small as possible</a:t>
            </a:r>
          </a:p>
          <a:p>
            <a:r>
              <a:rPr lang="en-US" dirty="0">
                <a:latin typeface="YouTube Sans"/>
              </a:rPr>
              <a:t>We are dividing our edge equations by the barycentric factor every iteration of the loop</a:t>
            </a:r>
          </a:p>
          <a:p>
            <a:pPr lvl="1"/>
            <a:r>
              <a:rPr lang="en-US" dirty="0">
                <a:latin typeface="YouTube Sans"/>
              </a:rPr>
              <a:t>Division is a slower operation than other simple math operations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3B329A7-817F-EED1-D54E-312F6D5B7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018" y="4198138"/>
            <a:ext cx="3381847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19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03D98-4B3C-C4F7-0299-65B77641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ouTube Sans"/>
              </a:rPr>
              <a:t>Precomputation – </a:t>
            </a:r>
            <a:r>
              <a:rPr lang="en-US" dirty="0" err="1">
                <a:latin typeface="YouTube Sans"/>
              </a:rPr>
              <a:t>Barycentrics</a:t>
            </a:r>
            <a:r>
              <a:rPr lang="en-US" dirty="0">
                <a:latin typeface="YouTube Sans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312E7-3C33-DB85-CBA4-95316D907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YouTube Sans"/>
              </a:rPr>
              <a:t>Since multiplication is quicker than division, we can calculate </a:t>
            </a:r>
            <a:r>
              <a:rPr lang="en-US" dirty="0">
                <a:latin typeface="Consolas" panose="020B0609020204030204" pitchFamily="49" charset="0"/>
              </a:rPr>
              <a:t>1/</a:t>
            </a:r>
            <a:r>
              <a:rPr lang="en-US" dirty="0" err="1">
                <a:latin typeface="Consolas" panose="020B0609020204030204" pitchFamily="49" charset="0"/>
              </a:rPr>
              <a:t>BarycentricDivisor</a:t>
            </a:r>
            <a:r>
              <a:rPr lang="en-US" dirty="0">
                <a:latin typeface="YouTube Sans"/>
              </a:rPr>
              <a:t> and multiply instead of divide every loop iteration</a:t>
            </a:r>
          </a:p>
          <a:p>
            <a:pPr lvl="1"/>
            <a:r>
              <a:rPr lang="en-US" dirty="0">
                <a:latin typeface="YouTube Sans"/>
              </a:rPr>
              <a:t>This would be quicker but for our rasterizer, we can do even better</a:t>
            </a:r>
          </a:p>
          <a:p>
            <a:r>
              <a:rPr lang="en-US" dirty="0">
                <a:latin typeface="YouTube Sans"/>
              </a:rPr>
              <a:t>Since our edge equations are calculated via additions every loop iteration, we can </a:t>
            </a:r>
            <a:r>
              <a:rPr lang="en-US" dirty="0" err="1">
                <a:latin typeface="YouTube Sans"/>
              </a:rPr>
              <a:t>predivide</a:t>
            </a:r>
            <a:r>
              <a:rPr lang="en-US" dirty="0">
                <a:latin typeface="YouTube Sans"/>
              </a:rPr>
              <a:t> our starting edge equation values, and our addition constants, so that we never store our edge equations but only our barycentric values</a:t>
            </a:r>
          </a:p>
          <a:p>
            <a:pPr lvl="1"/>
            <a:r>
              <a:rPr lang="en-US" dirty="0">
                <a:latin typeface="YouTube Sans"/>
              </a:rPr>
              <a:t>In our if statements, we would have to test for negative signs instead of positive ones, but we would avoid any extra computation inside the loop</a:t>
            </a:r>
          </a:p>
        </p:txBody>
      </p:sp>
    </p:spTree>
    <p:extLst>
      <p:ext uri="{BB962C8B-B14F-4D97-AF65-F5344CB8AC3E}">
        <p14:creationId xmlns:p14="http://schemas.microsoft.com/office/powerpoint/2010/main" val="32223509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D87E1-A572-D6FA-1BCF-4ECB637FF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Оптимізація реберних рівнянь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62401-AAC9-9036-9C34-8B5CC10758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5740508" cy="447574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uk-UA" dirty="0">
                    <a:latin typeface="YouTube Sans"/>
                  </a:rPr>
                  <a:t>Підсумовуючи, ми можемо перед циклу обчислити значення ребер для пікселя </a:t>
                </a:r>
                <a:r>
                  <a:rPr lang="en-US" dirty="0">
                    <a:latin typeface="YouTube Sans"/>
                  </a:rPr>
                  <a:t>(minx, miny)</a:t>
                </a:r>
              </a:p>
              <a:p>
                <a:r>
                  <a:rPr lang="uk-UA" dirty="0">
                    <a:latin typeface="YouTube Sans"/>
                  </a:rPr>
                  <a:t>Тоді, у циклі </a:t>
                </a:r>
                <a:r>
                  <a:rPr lang="en-US" dirty="0">
                    <a:latin typeface="YouTube Sans"/>
                  </a:rPr>
                  <a:t>y</a:t>
                </a:r>
                <a:r>
                  <a:rPr lang="uk-UA" dirty="0">
                    <a:latin typeface="YouTube Sans"/>
                  </a:rPr>
                  <a:t>, ми можемо обчислити значення ребер додаючи </a:t>
                </a:r>
                <a:r>
                  <a:rPr lang="en-US" dirty="0" err="1">
                    <a:latin typeface="YouTube Sans"/>
                  </a:rPr>
                  <a:t>DiffY</a:t>
                </a:r>
                <a:endParaRPr lang="en-US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А у циклі </a:t>
                </a:r>
                <a:r>
                  <a:rPr lang="en-US" dirty="0">
                    <a:latin typeface="YouTube Sans"/>
                  </a:rPr>
                  <a:t>x, </a:t>
                </a:r>
                <a:r>
                  <a:rPr lang="uk-UA" dirty="0">
                    <a:latin typeface="YouTube Sans"/>
                  </a:rPr>
                  <a:t>можемо обчислити значення ребер додаючи </a:t>
                </a:r>
                <a:r>
                  <a:rPr lang="en-US" dirty="0" err="1">
                    <a:latin typeface="YouTube Sans"/>
                  </a:rPr>
                  <a:t>DiffX</a:t>
                </a:r>
                <a:endParaRPr lang="en-US" dirty="0">
                  <a:latin typeface="YouTube Sans"/>
                </a:endParaRPr>
              </a:p>
              <a:p>
                <a:r>
                  <a:rPr lang="en-US" dirty="0">
                    <a:latin typeface="YouTube Sans"/>
                  </a:rPr>
                  <a:t>So to summarize, we can find out what the value of our edge equation will be by single pixel shifts in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YouTube Sans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latin typeface="YouTube Sans"/>
                  </a:rPr>
                  <a:t> axis, using single additions</a:t>
                </a:r>
              </a:p>
              <a:p>
                <a:r>
                  <a:rPr lang="en-US" dirty="0">
                    <a:latin typeface="YouTube Sans"/>
                  </a:rPr>
                  <a:t>These values do not depend on the pixel value, so we can precompute them outside of our for loops and reuse them!</a:t>
                </a:r>
              </a:p>
              <a:p>
                <a:r>
                  <a:rPr lang="en-US" dirty="0">
                    <a:latin typeface="YouTube Sans"/>
                  </a:rPr>
                  <a:t>Once we find out the edge equation value for a single pixel, we can find out the rest of the values by adding these constants to our pixel</a:t>
                </a:r>
              </a:p>
              <a:p>
                <a:pPr lvl="1"/>
                <a:r>
                  <a:rPr lang="en-US" dirty="0">
                    <a:latin typeface="YouTube Sans"/>
                  </a:rPr>
                  <a:t>We reduced our computation from 2 multiplications and 2 subtractions for each edge to a single addition!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62401-AAC9-9036-9C34-8B5CC10758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5740508" cy="4475747"/>
              </a:xfrm>
              <a:blipFill>
                <a:blip r:embed="rId2"/>
                <a:stretch>
                  <a:fillRect l="-106" t="-1635" r="-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C098D0-80B7-AE65-36D7-076304A4B92B}"/>
                  </a:ext>
                </a:extLst>
              </p:cNvPr>
              <p:cNvSpPr txBox="1"/>
              <p:nvPr/>
            </p:nvSpPr>
            <p:spPr>
              <a:xfrm>
                <a:off x="8470232" y="2484937"/>
                <a:ext cx="13618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C098D0-80B7-AE65-36D7-076304A4B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0232" y="2484937"/>
                <a:ext cx="1361848" cy="276999"/>
              </a:xfrm>
              <a:prstGeom prst="rect">
                <a:avLst/>
              </a:prstGeom>
              <a:blipFill>
                <a:blip r:embed="rId3"/>
                <a:stretch>
                  <a:fillRect l="-357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0842B9-468A-3C83-1727-76C41468E465}"/>
                  </a:ext>
                </a:extLst>
              </p:cNvPr>
              <p:cNvSpPr txBox="1"/>
              <p:nvPr/>
            </p:nvSpPr>
            <p:spPr>
              <a:xfrm>
                <a:off x="8470232" y="2002365"/>
                <a:ext cx="1196353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0842B9-468A-3C83-1727-76C41468E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0232" y="2002365"/>
                <a:ext cx="1196353" cy="298928"/>
              </a:xfrm>
              <a:prstGeom prst="rect">
                <a:avLst/>
              </a:prstGeom>
              <a:blipFill>
                <a:blip r:embed="rId4"/>
                <a:stretch>
                  <a:fillRect l="-4061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16B855E-2934-B172-745B-C1BF203ECB5B}"/>
              </a:ext>
            </a:extLst>
          </p:cNvPr>
          <p:cNvSpPr txBox="1"/>
          <p:nvPr/>
        </p:nvSpPr>
        <p:spPr>
          <a:xfrm>
            <a:off x="7002380" y="1967163"/>
            <a:ext cx="146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YouTube Sans"/>
              </a:rPr>
              <a:t>Addition X: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27E685-E1FC-DC4A-6117-81AB351A26C5}"/>
              </a:ext>
            </a:extLst>
          </p:cNvPr>
          <p:cNvSpPr txBox="1"/>
          <p:nvPr/>
        </p:nvSpPr>
        <p:spPr>
          <a:xfrm>
            <a:off x="7002380" y="2438771"/>
            <a:ext cx="146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YouTube Sans"/>
              </a:rPr>
              <a:t>Addition Y:</a:t>
            </a:r>
          </a:p>
        </p:txBody>
      </p:sp>
    </p:spTree>
    <p:extLst>
      <p:ext uri="{BB962C8B-B14F-4D97-AF65-F5344CB8AC3E}">
        <p14:creationId xmlns:p14="http://schemas.microsoft.com/office/powerpoint/2010/main" val="210633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B6055-6865-2432-E4FC-78EF8BF08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Мова Асемблера - Регістри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BDFAE-860D-42DF-5139-3323C866E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248591" cy="4351337"/>
          </a:xfrm>
        </p:spPr>
        <p:txBody>
          <a:bodyPr/>
          <a:lstStyle/>
          <a:p>
            <a:r>
              <a:rPr lang="uk-UA" dirty="0">
                <a:latin typeface="YouTube Sans"/>
              </a:rPr>
              <a:t>В</a:t>
            </a:r>
            <a:r>
              <a:rPr lang="en-US" dirty="0">
                <a:latin typeface="YouTube Sans"/>
              </a:rPr>
              <a:t> x86-64, </a:t>
            </a:r>
            <a:r>
              <a:rPr lang="uk-UA" dirty="0">
                <a:latin typeface="YouTube Sans"/>
              </a:rPr>
              <a:t>програма має тільки </a:t>
            </a:r>
            <a:r>
              <a:rPr lang="en-US" dirty="0">
                <a:latin typeface="YouTube Sans"/>
              </a:rPr>
              <a:t>16 </a:t>
            </a:r>
            <a:r>
              <a:rPr lang="uk-UA" dirty="0">
                <a:latin typeface="YouTube Sans"/>
              </a:rPr>
              <a:t>регістів для обчислення</a:t>
            </a:r>
            <a:endParaRPr lang="en-US" dirty="0">
              <a:latin typeface="YouTube Sans"/>
            </a:endParaRPr>
          </a:p>
          <a:p>
            <a:r>
              <a:rPr lang="ru-RU" dirty="0">
                <a:latin typeface="YouTube Sans"/>
              </a:rPr>
              <a:t>Ми можемо розглядати регістр як 32-бітне значення, використовуючи його 32-бітну версію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Інструкції з 3</a:t>
            </a:r>
            <a:r>
              <a:rPr lang="en-US" dirty="0">
                <a:latin typeface="YouTube Sans"/>
              </a:rPr>
              <a:t>2bit </a:t>
            </a:r>
            <a:r>
              <a:rPr lang="uk-UA" dirty="0">
                <a:latin typeface="YouTube Sans"/>
              </a:rPr>
              <a:t>аргументів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будуть обчислювати операції у </a:t>
            </a:r>
            <a:r>
              <a:rPr lang="en-US" dirty="0">
                <a:latin typeface="YouTube Sans"/>
              </a:rPr>
              <a:t>32 bits</a:t>
            </a:r>
          </a:p>
          <a:p>
            <a:pPr lvl="2"/>
            <a:r>
              <a:rPr lang="en-US" dirty="0">
                <a:latin typeface="YouTube Sans"/>
              </a:rPr>
              <a:t>32bit </a:t>
            </a:r>
            <a:r>
              <a:rPr lang="uk-UA" dirty="0">
                <a:latin typeface="YouTube Sans"/>
              </a:rPr>
              <a:t>додавання</a:t>
            </a:r>
            <a:r>
              <a:rPr lang="en-US" dirty="0">
                <a:latin typeface="YouTube Sans"/>
              </a:rPr>
              <a:t>/</a:t>
            </a:r>
            <a:r>
              <a:rPr lang="uk-UA" dirty="0">
                <a:latin typeface="YouTube Sans"/>
              </a:rPr>
              <a:t>множення</a:t>
            </a:r>
            <a:r>
              <a:rPr lang="en-US" dirty="0">
                <a:latin typeface="YouTube Sans"/>
              </a:rPr>
              <a:t>/</a:t>
            </a:r>
            <a:r>
              <a:rPr lang="uk-UA" dirty="0">
                <a:latin typeface="YouTube Sans"/>
              </a:rPr>
              <a:t>ділення</a:t>
            </a:r>
            <a:r>
              <a:rPr lang="en-US" dirty="0">
                <a:latin typeface="YouTube Sans"/>
              </a:rPr>
              <a:t>/…</a:t>
            </a:r>
            <a:r>
              <a:rPr lang="uk-UA" dirty="0">
                <a:latin typeface="YouTube Sans"/>
              </a:rPr>
              <a:t> чілих чисел</a:t>
            </a:r>
            <a:endParaRPr lang="en-US" dirty="0">
              <a:latin typeface="YouTube Sans"/>
            </a:endParaRPr>
          </a:p>
          <a:p>
            <a:r>
              <a:rPr lang="ru-RU" dirty="0">
                <a:latin typeface="YouTube Sans"/>
              </a:rPr>
              <a:t>Що станеться, коли закінчаться регістри? Наші функції в C++ можуть містити сотні змінних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D186BC-9B7B-D54C-E586-D50E70090677}"/>
              </a:ext>
            </a:extLst>
          </p:cNvPr>
          <p:cNvSpPr/>
          <p:nvPr/>
        </p:nvSpPr>
        <p:spPr>
          <a:xfrm>
            <a:off x="6681541" y="2550609"/>
            <a:ext cx="2848751" cy="307776"/>
          </a:xfrm>
          <a:prstGeom prst="rect">
            <a:avLst/>
          </a:prstGeom>
          <a:solidFill>
            <a:srgbClr val="ABDB7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71E194-3A2D-A756-F304-DCB2FC5B55FC}"/>
              </a:ext>
            </a:extLst>
          </p:cNvPr>
          <p:cNvSpPr txBox="1"/>
          <p:nvPr/>
        </p:nvSpPr>
        <p:spPr>
          <a:xfrm>
            <a:off x="6681540" y="2550608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rax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DA71AB-9321-48E0-FFB9-15FE04424E71}"/>
              </a:ext>
            </a:extLst>
          </p:cNvPr>
          <p:cNvSpPr/>
          <p:nvPr/>
        </p:nvSpPr>
        <p:spPr>
          <a:xfrm>
            <a:off x="8105917" y="2550609"/>
            <a:ext cx="1424375" cy="30777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429B2A-2EBA-F92B-0649-791FB5CA3734}"/>
              </a:ext>
            </a:extLst>
          </p:cNvPr>
          <p:cNvSpPr txBox="1"/>
          <p:nvPr/>
        </p:nvSpPr>
        <p:spPr>
          <a:xfrm>
            <a:off x="8105916" y="2550608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eax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E76A25-D4B6-6DB8-5D4B-4C3A77D6F85C}"/>
              </a:ext>
            </a:extLst>
          </p:cNvPr>
          <p:cNvSpPr/>
          <p:nvPr/>
        </p:nvSpPr>
        <p:spPr>
          <a:xfrm>
            <a:off x="6681540" y="2858385"/>
            <a:ext cx="2848755" cy="307776"/>
          </a:xfrm>
          <a:prstGeom prst="rect">
            <a:avLst/>
          </a:prstGeom>
          <a:solidFill>
            <a:srgbClr val="ABDB7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5E5F63-6F8D-DC5F-C094-4B9979A5BBAA}"/>
              </a:ext>
            </a:extLst>
          </p:cNvPr>
          <p:cNvSpPr txBox="1"/>
          <p:nvPr/>
        </p:nvSpPr>
        <p:spPr>
          <a:xfrm>
            <a:off x="6681539" y="2858384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rbx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7A9F3E4-CAD3-464C-D05C-7489A0E31546}"/>
              </a:ext>
            </a:extLst>
          </p:cNvPr>
          <p:cNvSpPr/>
          <p:nvPr/>
        </p:nvSpPr>
        <p:spPr>
          <a:xfrm>
            <a:off x="8105916" y="2858385"/>
            <a:ext cx="1424375" cy="30777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B0CD14-C323-FF0F-D4D3-36F8315766EB}"/>
              </a:ext>
            </a:extLst>
          </p:cNvPr>
          <p:cNvSpPr txBox="1"/>
          <p:nvPr/>
        </p:nvSpPr>
        <p:spPr>
          <a:xfrm>
            <a:off x="8105915" y="2858384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ebx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54E7E7-212E-6177-9A92-025E89E41522}"/>
              </a:ext>
            </a:extLst>
          </p:cNvPr>
          <p:cNvSpPr/>
          <p:nvPr/>
        </p:nvSpPr>
        <p:spPr>
          <a:xfrm>
            <a:off x="6681541" y="3166162"/>
            <a:ext cx="2848755" cy="307776"/>
          </a:xfrm>
          <a:prstGeom prst="rect">
            <a:avLst/>
          </a:prstGeom>
          <a:solidFill>
            <a:srgbClr val="ABDB7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39E000-98F6-7A3B-9C27-7C50936DDD99}"/>
              </a:ext>
            </a:extLst>
          </p:cNvPr>
          <p:cNvSpPr txBox="1"/>
          <p:nvPr/>
        </p:nvSpPr>
        <p:spPr>
          <a:xfrm>
            <a:off x="6681540" y="3166161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rcx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3C39649-E43D-0143-E850-C12067D056CF}"/>
              </a:ext>
            </a:extLst>
          </p:cNvPr>
          <p:cNvSpPr/>
          <p:nvPr/>
        </p:nvSpPr>
        <p:spPr>
          <a:xfrm>
            <a:off x="8105917" y="3166162"/>
            <a:ext cx="1424375" cy="30777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E3C0E4-5354-56A2-46FC-75BC48A1286E}"/>
              </a:ext>
            </a:extLst>
          </p:cNvPr>
          <p:cNvSpPr txBox="1"/>
          <p:nvPr/>
        </p:nvSpPr>
        <p:spPr>
          <a:xfrm>
            <a:off x="8105916" y="3166161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ecx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02B723-3667-D080-FA8C-19AF125A7466}"/>
              </a:ext>
            </a:extLst>
          </p:cNvPr>
          <p:cNvSpPr/>
          <p:nvPr/>
        </p:nvSpPr>
        <p:spPr>
          <a:xfrm>
            <a:off x="6681540" y="3473938"/>
            <a:ext cx="2848751" cy="307776"/>
          </a:xfrm>
          <a:prstGeom prst="rect">
            <a:avLst/>
          </a:prstGeom>
          <a:solidFill>
            <a:srgbClr val="ABDB7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00CEE5A-83A7-BC8B-BE44-D74BE13672FC}"/>
              </a:ext>
            </a:extLst>
          </p:cNvPr>
          <p:cNvSpPr txBox="1"/>
          <p:nvPr/>
        </p:nvSpPr>
        <p:spPr>
          <a:xfrm>
            <a:off x="6681539" y="3473937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rdx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BA6C072-0B03-FAD3-6D3B-70A22A87BEDA}"/>
              </a:ext>
            </a:extLst>
          </p:cNvPr>
          <p:cNvSpPr/>
          <p:nvPr/>
        </p:nvSpPr>
        <p:spPr>
          <a:xfrm>
            <a:off x="8105916" y="3473938"/>
            <a:ext cx="1424375" cy="30777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B9CB5AC-5762-3070-2ACB-FCB161E6F92B}"/>
              </a:ext>
            </a:extLst>
          </p:cNvPr>
          <p:cNvSpPr txBox="1"/>
          <p:nvPr/>
        </p:nvSpPr>
        <p:spPr>
          <a:xfrm>
            <a:off x="8105915" y="3473937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edx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46FC95-A163-91C4-F16C-2766FB7017B8}"/>
              </a:ext>
            </a:extLst>
          </p:cNvPr>
          <p:cNvSpPr/>
          <p:nvPr/>
        </p:nvSpPr>
        <p:spPr>
          <a:xfrm>
            <a:off x="6681538" y="3781715"/>
            <a:ext cx="2848753" cy="307776"/>
          </a:xfrm>
          <a:prstGeom prst="rect">
            <a:avLst/>
          </a:prstGeom>
          <a:solidFill>
            <a:srgbClr val="ABDB7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873BAF2-8BE8-5BB7-EEB1-B974EFECCC05}"/>
              </a:ext>
            </a:extLst>
          </p:cNvPr>
          <p:cNvSpPr txBox="1"/>
          <p:nvPr/>
        </p:nvSpPr>
        <p:spPr>
          <a:xfrm>
            <a:off x="6681538" y="3781714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rsi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1BC8739-2071-D232-6FB3-AE84A0243D1C}"/>
              </a:ext>
            </a:extLst>
          </p:cNvPr>
          <p:cNvSpPr/>
          <p:nvPr/>
        </p:nvSpPr>
        <p:spPr>
          <a:xfrm>
            <a:off x="8105915" y="3781715"/>
            <a:ext cx="1424375" cy="30777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B923C94-FA1C-CB7F-CBBC-0FE762997FA9}"/>
              </a:ext>
            </a:extLst>
          </p:cNvPr>
          <p:cNvSpPr txBox="1"/>
          <p:nvPr/>
        </p:nvSpPr>
        <p:spPr>
          <a:xfrm>
            <a:off x="8105914" y="3781714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esi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9A65815-9962-FD5F-CF56-766C73988230}"/>
              </a:ext>
            </a:extLst>
          </p:cNvPr>
          <p:cNvSpPr/>
          <p:nvPr/>
        </p:nvSpPr>
        <p:spPr>
          <a:xfrm>
            <a:off x="6681538" y="4089491"/>
            <a:ext cx="2848753" cy="307776"/>
          </a:xfrm>
          <a:prstGeom prst="rect">
            <a:avLst/>
          </a:prstGeom>
          <a:solidFill>
            <a:srgbClr val="ABDB7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42DAF7-8BF2-A75C-61A4-A353E30B6145}"/>
              </a:ext>
            </a:extLst>
          </p:cNvPr>
          <p:cNvSpPr txBox="1"/>
          <p:nvPr/>
        </p:nvSpPr>
        <p:spPr>
          <a:xfrm>
            <a:off x="6681537" y="4089490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rdi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97C3CB3-8564-B6B3-697D-4D7374E85EF5}"/>
              </a:ext>
            </a:extLst>
          </p:cNvPr>
          <p:cNvSpPr/>
          <p:nvPr/>
        </p:nvSpPr>
        <p:spPr>
          <a:xfrm>
            <a:off x="8105914" y="4089491"/>
            <a:ext cx="1424375" cy="30777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E1D7F59-CBA6-56FC-7ACD-5B72FA43A218}"/>
              </a:ext>
            </a:extLst>
          </p:cNvPr>
          <p:cNvSpPr txBox="1"/>
          <p:nvPr/>
        </p:nvSpPr>
        <p:spPr>
          <a:xfrm>
            <a:off x="8105913" y="4089490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edi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1453FE4-7F41-9CB9-8FC2-62F6F585B27D}"/>
              </a:ext>
            </a:extLst>
          </p:cNvPr>
          <p:cNvSpPr/>
          <p:nvPr/>
        </p:nvSpPr>
        <p:spPr>
          <a:xfrm>
            <a:off x="6681539" y="4397268"/>
            <a:ext cx="2848753" cy="307776"/>
          </a:xfrm>
          <a:prstGeom prst="rect">
            <a:avLst/>
          </a:prstGeom>
          <a:solidFill>
            <a:srgbClr val="ABDB7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EF93D0A-59E7-CFD8-73EB-228A66521523}"/>
              </a:ext>
            </a:extLst>
          </p:cNvPr>
          <p:cNvSpPr txBox="1"/>
          <p:nvPr/>
        </p:nvSpPr>
        <p:spPr>
          <a:xfrm>
            <a:off x="6681538" y="4397267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rbp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6EF287B-B139-C4FF-C5A0-DFD003462870}"/>
              </a:ext>
            </a:extLst>
          </p:cNvPr>
          <p:cNvSpPr/>
          <p:nvPr/>
        </p:nvSpPr>
        <p:spPr>
          <a:xfrm>
            <a:off x="8105915" y="4397268"/>
            <a:ext cx="1424375" cy="30777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26CA852-CC7F-AF67-0383-EBF7A5B62DCD}"/>
              </a:ext>
            </a:extLst>
          </p:cNvPr>
          <p:cNvSpPr txBox="1"/>
          <p:nvPr/>
        </p:nvSpPr>
        <p:spPr>
          <a:xfrm>
            <a:off x="8105914" y="4397267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ebp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839FF82-E6BD-8EB8-5AEC-15084D0B1AE2}"/>
              </a:ext>
            </a:extLst>
          </p:cNvPr>
          <p:cNvSpPr/>
          <p:nvPr/>
        </p:nvSpPr>
        <p:spPr>
          <a:xfrm>
            <a:off x="6681538" y="4705044"/>
            <a:ext cx="2848751" cy="307776"/>
          </a:xfrm>
          <a:prstGeom prst="rect">
            <a:avLst/>
          </a:prstGeom>
          <a:solidFill>
            <a:srgbClr val="ABDB7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27634AF-C902-A474-A48B-ADB9CAE44766}"/>
              </a:ext>
            </a:extLst>
          </p:cNvPr>
          <p:cNvSpPr txBox="1"/>
          <p:nvPr/>
        </p:nvSpPr>
        <p:spPr>
          <a:xfrm>
            <a:off x="6681537" y="4705043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rsp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F1B4AB1-EC11-8884-36B6-048F6562C515}"/>
              </a:ext>
            </a:extLst>
          </p:cNvPr>
          <p:cNvSpPr/>
          <p:nvPr/>
        </p:nvSpPr>
        <p:spPr>
          <a:xfrm>
            <a:off x="8105914" y="4705044"/>
            <a:ext cx="1424375" cy="30777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FDF8CFA-FDE0-FB58-DF6B-05F356B63A71}"/>
              </a:ext>
            </a:extLst>
          </p:cNvPr>
          <p:cNvSpPr txBox="1"/>
          <p:nvPr/>
        </p:nvSpPr>
        <p:spPr>
          <a:xfrm>
            <a:off x="8105913" y="4705043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esp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611A079-21A7-2F4F-FA25-EA6AD3C6C394}"/>
              </a:ext>
            </a:extLst>
          </p:cNvPr>
          <p:cNvSpPr/>
          <p:nvPr/>
        </p:nvSpPr>
        <p:spPr>
          <a:xfrm>
            <a:off x="6681539" y="5009312"/>
            <a:ext cx="2848753" cy="307776"/>
          </a:xfrm>
          <a:prstGeom prst="rect">
            <a:avLst/>
          </a:prstGeom>
          <a:solidFill>
            <a:srgbClr val="ABDB7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C78CB2C-D433-05ED-301A-AEBD8108F1E3}"/>
              </a:ext>
            </a:extLst>
          </p:cNvPr>
          <p:cNvSpPr txBox="1"/>
          <p:nvPr/>
        </p:nvSpPr>
        <p:spPr>
          <a:xfrm>
            <a:off x="6681538" y="5009311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r8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7D1606F-9346-FD37-E6A4-438FE5DBE876}"/>
              </a:ext>
            </a:extLst>
          </p:cNvPr>
          <p:cNvSpPr/>
          <p:nvPr/>
        </p:nvSpPr>
        <p:spPr>
          <a:xfrm>
            <a:off x="8105915" y="5009312"/>
            <a:ext cx="1424375" cy="30777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E0F691B-EC53-57A9-B709-A021DB507359}"/>
              </a:ext>
            </a:extLst>
          </p:cNvPr>
          <p:cNvSpPr txBox="1"/>
          <p:nvPr/>
        </p:nvSpPr>
        <p:spPr>
          <a:xfrm>
            <a:off x="8105914" y="5009311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r8d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7399D7D-0B0C-6051-2170-73633BD28E05}"/>
              </a:ext>
            </a:extLst>
          </p:cNvPr>
          <p:cNvSpPr/>
          <p:nvPr/>
        </p:nvSpPr>
        <p:spPr>
          <a:xfrm>
            <a:off x="6681538" y="5317088"/>
            <a:ext cx="2848751" cy="307776"/>
          </a:xfrm>
          <a:prstGeom prst="rect">
            <a:avLst/>
          </a:prstGeom>
          <a:solidFill>
            <a:srgbClr val="ABDB7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949545A-3ECC-26B4-873D-6608DBF0B898}"/>
              </a:ext>
            </a:extLst>
          </p:cNvPr>
          <p:cNvSpPr txBox="1"/>
          <p:nvPr/>
        </p:nvSpPr>
        <p:spPr>
          <a:xfrm>
            <a:off x="6681537" y="5317087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r9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D7819BD-3412-FF66-5FB4-616BCEEFAA5E}"/>
              </a:ext>
            </a:extLst>
          </p:cNvPr>
          <p:cNvSpPr/>
          <p:nvPr/>
        </p:nvSpPr>
        <p:spPr>
          <a:xfrm>
            <a:off x="8105914" y="5317088"/>
            <a:ext cx="1424375" cy="30777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A604016-894B-7F46-20B3-3179A49CFB25}"/>
              </a:ext>
            </a:extLst>
          </p:cNvPr>
          <p:cNvSpPr txBox="1"/>
          <p:nvPr/>
        </p:nvSpPr>
        <p:spPr>
          <a:xfrm>
            <a:off x="8105913" y="5317087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r9d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BFC72F8-CCC8-0281-1677-E09EBC8C09BB}"/>
              </a:ext>
            </a:extLst>
          </p:cNvPr>
          <p:cNvSpPr/>
          <p:nvPr/>
        </p:nvSpPr>
        <p:spPr>
          <a:xfrm>
            <a:off x="6681539" y="5624865"/>
            <a:ext cx="2848749" cy="307776"/>
          </a:xfrm>
          <a:prstGeom prst="rect">
            <a:avLst/>
          </a:prstGeom>
          <a:solidFill>
            <a:srgbClr val="ABDB7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0D83CA0-1B2E-E8F4-09C7-88A086FAED8D}"/>
              </a:ext>
            </a:extLst>
          </p:cNvPr>
          <p:cNvSpPr txBox="1"/>
          <p:nvPr/>
        </p:nvSpPr>
        <p:spPr>
          <a:xfrm>
            <a:off x="6681538" y="5624864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70BE3CC-21D0-3DAF-B7AC-C376925C0A95}"/>
              </a:ext>
            </a:extLst>
          </p:cNvPr>
          <p:cNvSpPr/>
          <p:nvPr/>
        </p:nvSpPr>
        <p:spPr>
          <a:xfrm>
            <a:off x="8105915" y="5624865"/>
            <a:ext cx="1424375" cy="30777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A53EE6E-EFB7-4ED7-DA79-19FD08728320}"/>
              </a:ext>
            </a:extLst>
          </p:cNvPr>
          <p:cNvSpPr txBox="1"/>
          <p:nvPr/>
        </p:nvSpPr>
        <p:spPr>
          <a:xfrm>
            <a:off x="8105914" y="5624864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1EA59D3-D607-589A-D020-E521C5760555}"/>
              </a:ext>
            </a:extLst>
          </p:cNvPr>
          <p:cNvSpPr/>
          <p:nvPr/>
        </p:nvSpPr>
        <p:spPr>
          <a:xfrm>
            <a:off x="6681538" y="5932641"/>
            <a:ext cx="2848751" cy="307776"/>
          </a:xfrm>
          <a:prstGeom prst="rect">
            <a:avLst/>
          </a:prstGeom>
          <a:solidFill>
            <a:srgbClr val="ABDB7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8D11022-52BE-743F-2886-424E64889238}"/>
              </a:ext>
            </a:extLst>
          </p:cNvPr>
          <p:cNvSpPr txBox="1"/>
          <p:nvPr/>
        </p:nvSpPr>
        <p:spPr>
          <a:xfrm>
            <a:off x="6681537" y="5932640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r15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E22B7DE-C33F-AA2C-331A-AB958CDCFCD6}"/>
              </a:ext>
            </a:extLst>
          </p:cNvPr>
          <p:cNvSpPr/>
          <p:nvPr/>
        </p:nvSpPr>
        <p:spPr>
          <a:xfrm>
            <a:off x="8105914" y="5932641"/>
            <a:ext cx="1424375" cy="30777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1F4969B-BEBC-EF7C-F588-3DD297B5C4A0}"/>
              </a:ext>
            </a:extLst>
          </p:cNvPr>
          <p:cNvSpPr txBox="1"/>
          <p:nvPr/>
        </p:nvSpPr>
        <p:spPr>
          <a:xfrm>
            <a:off x="8105913" y="5932640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r15d</a:t>
            </a:r>
          </a:p>
        </p:txBody>
      </p:sp>
      <p:sp>
        <p:nvSpPr>
          <p:cNvPr id="72" name="Right Brace 71">
            <a:extLst>
              <a:ext uri="{FF2B5EF4-FFF2-40B4-BE49-F238E27FC236}">
                <a16:creationId xmlns:a16="http://schemas.microsoft.com/office/drawing/2014/main" id="{EA1FCF35-F66E-2CA9-119B-68D2E7388E31}"/>
              </a:ext>
            </a:extLst>
          </p:cNvPr>
          <p:cNvSpPr/>
          <p:nvPr/>
        </p:nvSpPr>
        <p:spPr>
          <a:xfrm rot="16200000">
            <a:off x="8739254" y="1680726"/>
            <a:ext cx="157693" cy="142437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D37F9CE-DD72-B22A-B210-B8F3EC3F6FB8}"/>
              </a:ext>
            </a:extLst>
          </p:cNvPr>
          <p:cNvSpPr txBox="1"/>
          <p:nvPr/>
        </p:nvSpPr>
        <p:spPr>
          <a:xfrm>
            <a:off x="8105912" y="2015294"/>
            <a:ext cx="1424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32 </a:t>
            </a:r>
            <a:r>
              <a:rPr lang="uk-UA" sz="1600" dirty="0">
                <a:latin typeface="Consolas" panose="020B0609020204030204" pitchFamily="49" charset="0"/>
              </a:rPr>
              <a:t>біти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74" name="Right Brace 73">
            <a:extLst>
              <a:ext uri="{FF2B5EF4-FFF2-40B4-BE49-F238E27FC236}">
                <a16:creationId xmlns:a16="http://schemas.microsoft.com/office/drawing/2014/main" id="{D534E5F1-E12F-00DE-A168-2B595D135044}"/>
              </a:ext>
            </a:extLst>
          </p:cNvPr>
          <p:cNvSpPr/>
          <p:nvPr/>
        </p:nvSpPr>
        <p:spPr>
          <a:xfrm rot="16200000">
            <a:off x="8027066" y="591550"/>
            <a:ext cx="157693" cy="284875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CBAE192-423D-A4AD-78F4-312652FA59EB}"/>
              </a:ext>
            </a:extLst>
          </p:cNvPr>
          <p:cNvSpPr txBox="1"/>
          <p:nvPr/>
        </p:nvSpPr>
        <p:spPr>
          <a:xfrm>
            <a:off x="7402056" y="1638307"/>
            <a:ext cx="1424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64 </a:t>
            </a:r>
            <a:r>
              <a:rPr lang="uk-UA" sz="1600" dirty="0">
                <a:latin typeface="Consolas" panose="020B0609020204030204" pitchFamily="49" charset="0"/>
              </a:rPr>
              <a:t>біти</a:t>
            </a:r>
            <a:endParaRPr 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38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30" grpId="0" animBg="1"/>
      <p:bldP spid="31" grpId="0"/>
      <p:bldP spid="34" grpId="0" animBg="1"/>
      <p:bldP spid="35" grpId="0"/>
      <p:bldP spid="38" grpId="0" animBg="1"/>
      <p:bldP spid="39" grpId="0"/>
      <p:bldP spid="42" grpId="0" animBg="1"/>
      <p:bldP spid="43" grpId="0"/>
      <p:bldP spid="46" grpId="0" animBg="1"/>
      <p:bldP spid="47" grpId="0"/>
      <p:bldP spid="50" grpId="0" animBg="1"/>
      <p:bldP spid="51" grpId="0"/>
      <p:bldP spid="54" grpId="0" animBg="1"/>
      <p:bldP spid="55" grpId="0"/>
      <p:bldP spid="58" grpId="0" animBg="1"/>
      <p:bldP spid="59" grpId="0"/>
      <p:bldP spid="62" grpId="0" animBg="1"/>
      <p:bldP spid="63" grpId="0"/>
      <p:bldP spid="66" grpId="0" animBg="1"/>
      <p:bldP spid="70" grpId="0" animBg="1"/>
      <p:bldP spid="71" grpId="0"/>
      <p:bldP spid="72" grpId="0" animBg="1"/>
      <p:bldP spid="7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6B64A-0217-029B-6331-47DAF1FCE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Стадії Конвеєра</a:t>
            </a:r>
            <a:r>
              <a:rPr lang="en-US" dirty="0">
                <a:latin typeface="YouTube Sans"/>
              </a:rPr>
              <a:t> – </a:t>
            </a:r>
            <a:r>
              <a:rPr lang="uk-UA" dirty="0">
                <a:latin typeface="YouTube Sans"/>
              </a:rPr>
              <a:t>Переходи</a:t>
            </a:r>
            <a:r>
              <a:rPr lang="en-US" dirty="0">
                <a:latin typeface="YouTube Sans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C2742-91F2-547B-5A23-CF88B2450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Одне питання що ви може маєте, є як </a:t>
            </a:r>
            <a:r>
              <a:rPr lang="en-US" dirty="0">
                <a:latin typeface="YouTube Sans"/>
              </a:rPr>
              <a:t>CPU </a:t>
            </a:r>
            <a:r>
              <a:rPr lang="uk-UA" dirty="0">
                <a:latin typeface="YouTube Sans"/>
              </a:rPr>
              <a:t>обчислює умовні переходи вживаючи стадії конвеєра</a:t>
            </a:r>
          </a:p>
          <a:p>
            <a:pPr lvl="1"/>
            <a:r>
              <a:rPr lang="uk-UA" dirty="0">
                <a:latin typeface="YouTube Sans"/>
              </a:rPr>
              <a:t>Інструкції які міняють лічильника команд називаються команд </a:t>
            </a:r>
            <a:r>
              <a:rPr lang="uk-UA" b="1" dirty="0">
                <a:latin typeface="YouTube Sans"/>
              </a:rPr>
              <a:t>переходу</a:t>
            </a:r>
            <a:r>
              <a:rPr lang="en-US" b="1" dirty="0">
                <a:latin typeface="YouTube Sans"/>
              </a:rPr>
              <a:t>/branch</a:t>
            </a:r>
          </a:p>
          <a:p>
            <a:r>
              <a:rPr lang="ru-RU" dirty="0">
                <a:latin typeface="YouTube Sans"/>
              </a:rPr>
              <a:t>Дотепер ми припускали, що ми завжди виконуємо наступну інструкцію, але </a:t>
            </a:r>
            <a:r>
              <a:rPr lang="uk-UA" dirty="0">
                <a:latin typeface="YouTube Sans"/>
              </a:rPr>
              <a:t>умовні переходи </a:t>
            </a:r>
            <a:r>
              <a:rPr lang="ru-RU" dirty="0">
                <a:latin typeface="YouTube Sans"/>
              </a:rPr>
              <a:t>та цикли змінюють, яка наступна інструкція</a:t>
            </a:r>
            <a:endParaRPr lang="uk-UA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Коли ми догодемо до цієї інструкції, у нас ще є інструкції в наших конвеєрах, тому ми не знаємо, який рядок коду ми будемо розгалужувати</a:t>
            </a:r>
            <a:endParaRPr lang="en-US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Як ми можемо заповнити конвеєр, коли це станеться?</a:t>
            </a:r>
            <a:endParaRPr lang="uk-UA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2245638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A9DC8-6FF4-C86D-FD28-86A6AB26D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Стадії Конвеєра</a:t>
            </a:r>
            <a:r>
              <a:rPr lang="en-US" dirty="0">
                <a:latin typeface="YouTube Sans"/>
              </a:rPr>
              <a:t> – </a:t>
            </a:r>
            <a:r>
              <a:rPr lang="uk-UA" dirty="0">
                <a:latin typeface="YouTube Sans"/>
              </a:rPr>
              <a:t>Переходи</a:t>
            </a:r>
            <a:endParaRPr lang="en-US" dirty="0">
              <a:latin typeface="YouTube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71117-D6D2-EC89-AEB4-02B66591D057}"/>
              </a:ext>
            </a:extLst>
          </p:cNvPr>
          <p:cNvSpPr txBox="1"/>
          <p:nvPr/>
        </p:nvSpPr>
        <p:spPr>
          <a:xfrm>
            <a:off x="4398101" y="5606715"/>
            <a:ext cx="246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Цикл</a:t>
            </a:r>
            <a:r>
              <a:rPr lang="en-US" dirty="0">
                <a:latin typeface="YouTube Sans"/>
              </a:rPr>
              <a:t>/Cycle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728A75-AF3D-D192-4D1E-746A972248A4}"/>
                  </a:ext>
                </a:extLst>
              </p:cNvPr>
              <p:cNvSpPr txBox="1"/>
              <p:nvPr/>
            </p:nvSpPr>
            <p:spPr>
              <a:xfrm>
                <a:off x="3271146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728A75-AF3D-D192-4D1E-746A97224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146" y="5083342"/>
                <a:ext cx="31282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481DFD-68A0-6E6A-1ED5-55DDA5A1D103}"/>
                  </a:ext>
                </a:extLst>
              </p:cNvPr>
              <p:cNvSpPr txBox="1"/>
              <p:nvPr/>
            </p:nvSpPr>
            <p:spPr>
              <a:xfrm>
                <a:off x="3784493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481DFD-68A0-6E6A-1ED5-55DDA5A1D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493" y="5083342"/>
                <a:ext cx="31282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15BDFD-C102-890B-24A1-8D737240F9CC}"/>
                  </a:ext>
                </a:extLst>
              </p:cNvPr>
              <p:cNvSpPr txBox="1"/>
              <p:nvPr/>
            </p:nvSpPr>
            <p:spPr>
              <a:xfrm>
                <a:off x="4297840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15BDFD-C102-890B-24A1-8D737240F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840" y="5083342"/>
                <a:ext cx="3128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2EC3BC-E6F4-B10F-B4AB-906AC8F1550E}"/>
                  </a:ext>
                </a:extLst>
              </p:cNvPr>
              <p:cNvSpPr txBox="1"/>
              <p:nvPr/>
            </p:nvSpPr>
            <p:spPr>
              <a:xfrm>
                <a:off x="4811187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2EC3BC-E6F4-B10F-B4AB-906AC8F15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187" y="5083342"/>
                <a:ext cx="3128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0B4F39-13F4-A4BF-23FF-6FF47C2338BD}"/>
                  </a:ext>
                </a:extLst>
              </p:cNvPr>
              <p:cNvSpPr txBox="1"/>
              <p:nvPr/>
            </p:nvSpPr>
            <p:spPr>
              <a:xfrm>
                <a:off x="5324534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0B4F39-13F4-A4BF-23FF-6FF47C233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534" y="5083342"/>
                <a:ext cx="31282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37845B-7EE1-C076-01C2-2B1A0B3988F8}"/>
                  </a:ext>
                </a:extLst>
              </p:cNvPr>
              <p:cNvSpPr txBox="1"/>
              <p:nvPr/>
            </p:nvSpPr>
            <p:spPr>
              <a:xfrm>
                <a:off x="5837881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37845B-7EE1-C076-01C2-2B1A0B398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881" y="5083342"/>
                <a:ext cx="31282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C48090-DBA5-35B8-EA7F-23A5C7745106}"/>
                  </a:ext>
                </a:extLst>
              </p:cNvPr>
              <p:cNvSpPr txBox="1"/>
              <p:nvPr/>
            </p:nvSpPr>
            <p:spPr>
              <a:xfrm>
                <a:off x="6351228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C48090-DBA5-35B8-EA7F-23A5C7745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228" y="5083342"/>
                <a:ext cx="31282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073E1E-F801-9169-5BBC-EF61D0C21012}"/>
                  </a:ext>
                </a:extLst>
              </p:cNvPr>
              <p:cNvSpPr txBox="1"/>
              <p:nvPr/>
            </p:nvSpPr>
            <p:spPr>
              <a:xfrm>
                <a:off x="6864575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073E1E-F801-9169-5BBC-EF61D0C21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4575" y="5083342"/>
                <a:ext cx="3128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50E22E3-86AB-BF59-DC41-4B4A055EFBB9}"/>
              </a:ext>
            </a:extLst>
          </p:cNvPr>
          <p:cNvSpPr txBox="1"/>
          <p:nvPr/>
        </p:nvSpPr>
        <p:spPr>
          <a:xfrm>
            <a:off x="204537" y="209064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Instruction Fetching: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89CE96-2F4B-2D5F-EB37-6085489EF577}"/>
              </a:ext>
            </a:extLst>
          </p:cNvPr>
          <p:cNvSpPr txBox="1"/>
          <p:nvPr/>
        </p:nvSpPr>
        <p:spPr>
          <a:xfrm>
            <a:off x="204537" y="261598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Instruction Decoding: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0EA1C9-C98B-FC37-3672-2A9203C20AF9}"/>
              </a:ext>
            </a:extLst>
          </p:cNvPr>
          <p:cNvSpPr txBox="1"/>
          <p:nvPr/>
        </p:nvSpPr>
        <p:spPr>
          <a:xfrm>
            <a:off x="204537" y="314132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Parameter Fetching: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CC2D89-0204-3CAE-79BA-0031B544D89F}"/>
              </a:ext>
            </a:extLst>
          </p:cNvPr>
          <p:cNvSpPr txBox="1"/>
          <p:nvPr/>
        </p:nvSpPr>
        <p:spPr>
          <a:xfrm>
            <a:off x="204537" y="366666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Instruction Execution: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5C9518-6316-B968-3E3F-12323F129E90}"/>
              </a:ext>
            </a:extLst>
          </p:cNvPr>
          <p:cNvSpPr txBox="1"/>
          <p:nvPr/>
        </p:nvSpPr>
        <p:spPr>
          <a:xfrm>
            <a:off x="204537" y="419200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Memory/Register Write: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98D408-C868-0857-E083-2A8A5DE4DA8E}"/>
              </a:ext>
            </a:extLst>
          </p:cNvPr>
          <p:cNvSpPr txBox="1"/>
          <p:nvPr/>
        </p:nvSpPr>
        <p:spPr>
          <a:xfrm>
            <a:off x="3271145" y="209064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B14996-AAE9-011D-8620-8353EBF37F2F}"/>
              </a:ext>
            </a:extLst>
          </p:cNvPr>
          <p:cNvSpPr txBox="1"/>
          <p:nvPr/>
        </p:nvSpPr>
        <p:spPr>
          <a:xfrm>
            <a:off x="3784493" y="261598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F1CD50-1531-5D8E-6A9A-150CDB62B78F}"/>
              </a:ext>
            </a:extLst>
          </p:cNvPr>
          <p:cNvSpPr txBox="1"/>
          <p:nvPr/>
        </p:nvSpPr>
        <p:spPr>
          <a:xfrm>
            <a:off x="4297840" y="314132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A30F53-1213-24D5-CA8A-13171D5FA00D}"/>
              </a:ext>
            </a:extLst>
          </p:cNvPr>
          <p:cNvSpPr txBox="1"/>
          <p:nvPr/>
        </p:nvSpPr>
        <p:spPr>
          <a:xfrm>
            <a:off x="4811187" y="366666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0BE1A3-849F-EBAB-2A3E-68A7E777610D}"/>
              </a:ext>
            </a:extLst>
          </p:cNvPr>
          <p:cNvSpPr txBox="1"/>
          <p:nvPr/>
        </p:nvSpPr>
        <p:spPr>
          <a:xfrm>
            <a:off x="5318517" y="419200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04A9B5-1073-719D-8563-9B13399963E4}"/>
              </a:ext>
            </a:extLst>
          </p:cNvPr>
          <p:cNvSpPr txBox="1"/>
          <p:nvPr/>
        </p:nvSpPr>
        <p:spPr>
          <a:xfrm>
            <a:off x="3784492" y="2090644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BF2E31-C198-B147-6C89-8C92843CDE72}"/>
              </a:ext>
            </a:extLst>
          </p:cNvPr>
          <p:cNvSpPr txBox="1"/>
          <p:nvPr/>
        </p:nvSpPr>
        <p:spPr>
          <a:xfrm>
            <a:off x="4298400" y="2621518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6ADFDA-4198-51D5-F6EF-526340BBC8CD}"/>
              </a:ext>
            </a:extLst>
          </p:cNvPr>
          <p:cNvSpPr txBox="1"/>
          <p:nvPr/>
        </p:nvSpPr>
        <p:spPr>
          <a:xfrm>
            <a:off x="4811186" y="3146598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5BD1B5-3ABF-D848-C469-229603D5AE55}"/>
              </a:ext>
            </a:extLst>
          </p:cNvPr>
          <p:cNvSpPr txBox="1"/>
          <p:nvPr/>
        </p:nvSpPr>
        <p:spPr>
          <a:xfrm>
            <a:off x="5318517" y="3666664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5F29ED-FA4E-232F-BFFE-DD165B32B299}"/>
              </a:ext>
            </a:extLst>
          </p:cNvPr>
          <p:cNvSpPr txBox="1"/>
          <p:nvPr/>
        </p:nvSpPr>
        <p:spPr>
          <a:xfrm>
            <a:off x="5837881" y="4189354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EA2FF3-D44C-5F4F-A7FA-6E37FCF0F8BC}"/>
              </a:ext>
            </a:extLst>
          </p:cNvPr>
          <p:cNvSpPr txBox="1"/>
          <p:nvPr/>
        </p:nvSpPr>
        <p:spPr>
          <a:xfrm>
            <a:off x="4297840" y="2090644"/>
            <a:ext cx="312821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02E129-883F-C8CB-9544-E3329C68E4B7}"/>
              </a:ext>
            </a:extLst>
          </p:cNvPr>
          <p:cNvSpPr txBox="1"/>
          <p:nvPr/>
        </p:nvSpPr>
        <p:spPr>
          <a:xfrm>
            <a:off x="4811185" y="2615984"/>
            <a:ext cx="312821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44F3C0-A9A0-21EE-C1FA-E4D19292A800}"/>
              </a:ext>
            </a:extLst>
          </p:cNvPr>
          <p:cNvSpPr txBox="1"/>
          <p:nvPr/>
        </p:nvSpPr>
        <p:spPr>
          <a:xfrm>
            <a:off x="5318516" y="3140641"/>
            <a:ext cx="312821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914EA7-B6C0-5E75-F55F-43F18C9A0614}"/>
              </a:ext>
            </a:extLst>
          </p:cNvPr>
          <p:cNvSpPr txBox="1"/>
          <p:nvPr/>
        </p:nvSpPr>
        <p:spPr>
          <a:xfrm>
            <a:off x="5837880" y="3664014"/>
            <a:ext cx="312821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B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D874CE4-EC71-AAC1-A262-10F6D6DBBEE9}"/>
              </a:ext>
            </a:extLst>
          </p:cNvPr>
          <p:cNvSpPr txBox="1"/>
          <p:nvPr/>
        </p:nvSpPr>
        <p:spPr>
          <a:xfrm>
            <a:off x="6351227" y="4189012"/>
            <a:ext cx="312821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B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8477B72-3E7F-8233-3C9B-2A3D2D3B3BBA}"/>
              </a:ext>
            </a:extLst>
          </p:cNvPr>
          <p:cNvSpPr txBox="1"/>
          <p:nvPr/>
        </p:nvSpPr>
        <p:spPr>
          <a:xfrm>
            <a:off x="6858555" y="2094420"/>
            <a:ext cx="312821" cy="369332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32DB9B-1E59-4AE0-0D45-980B8AA7EF9A}"/>
              </a:ext>
            </a:extLst>
          </p:cNvPr>
          <p:cNvSpPr txBox="1"/>
          <p:nvPr/>
        </p:nvSpPr>
        <p:spPr>
          <a:xfrm>
            <a:off x="7885248" y="2551837"/>
            <a:ext cx="3037136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Ми не знаємо, якою буде наша наступна інструкція, тому мусимо 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затримати виконання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1706AF0-8A0E-A6D7-E861-E41C73E9210B}"/>
              </a:ext>
            </a:extLst>
          </p:cNvPr>
          <p:cNvSpPr/>
          <p:nvPr/>
        </p:nvSpPr>
        <p:spPr>
          <a:xfrm>
            <a:off x="4196132" y="2039353"/>
            <a:ext cx="508215" cy="47081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BC9FCD6-4123-DC23-D0AD-C34F350F8314}"/>
              </a:ext>
            </a:extLst>
          </p:cNvPr>
          <p:cNvSpPr txBox="1"/>
          <p:nvPr/>
        </p:nvSpPr>
        <p:spPr>
          <a:xfrm>
            <a:off x="7891265" y="1860146"/>
            <a:ext cx="3037136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Інструкція Переходу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ABB2AC-95B8-2D53-8384-9D6B748065F4}"/>
              </a:ext>
            </a:extLst>
          </p:cNvPr>
          <p:cNvSpPr/>
          <p:nvPr/>
        </p:nvSpPr>
        <p:spPr>
          <a:xfrm>
            <a:off x="4746458" y="2039353"/>
            <a:ext cx="2018411" cy="4708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1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55" grpId="0" animBg="1"/>
      <p:bldP spid="24" grpId="0" animBg="1"/>
      <p:bldP spid="3" grpId="0" animBg="1"/>
      <p:bldP spid="58" grpId="0" animBg="1"/>
      <p:bldP spid="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4DC13-49FF-E590-01FE-8708A4DEB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38B80-DC7D-F2F5-BB8A-959FCA2C3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123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6101A-8B7B-D60D-828D-8A3A98E0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Mental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8867D-EB94-8888-59A6-FBA453AF2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9536470" cy="2021305"/>
          </a:xfrm>
        </p:spPr>
        <p:txBody>
          <a:bodyPr/>
          <a:lstStyle/>
          <a:p>
            <a:r>
              <a:rPr lang="en-US" dirty="0"/>
              <a:t>When we compile our code, we translate it from our high-level language to something the CPU can directly understand and execute</a:t>
            </a:r>
          </a:p>
          <a:p>
            <a:pPr lvl="1"/>
            <a:r>
              <a:rPr lang="en-US" dirty="0"/>
              <a:t>This code is called </a:t>
            </a:r>
            <a:r>
              <a:rPr lang="en-US" b="1" dirty="0"/>
              <a:t>assembly code</a:t>
            </a:r>
          </a:p>
          <a:p>
            <a:r>
              <a:rPr lang="en-US" dirty="0"/>
              <a:t>Assembly is essentially a list of “simple” instructions that the computer knows how to execute</a:t>
            </a:r>
          </a:p>
          <a:p>
            <a:pPr lvl="1"/>
            <a:r>
              <a:rPr lang="en-US" dirty="0"/>
              <a:t>Examples are things like add 2 integers, read a value from memory,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D36910A-8BA7-2C55-D9D2-333BAAD89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746" y="4650126"/>
            <a:ext cx="1952898" cy="571580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34F83253-0CD7-F7B8-C357-706F210F2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785" y="4206959"/>
            <a:ext cx="3154050" cy="145791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86EA59-E31B-359D-F827-B2E4D1A72E02}"/>
              </a:ext>
            </a:extLst>
          </p:cNvPr>
          <p:cNvCxnSpPr>
            <a:cxnSpLocks/>
            <a:stCxn id="7" idx="3"/>
            <a:endCxn id="15" idx="1"/>
          </p:cNvCxnSpPr>
          <p:nvPr/>
        </p:nvCxnSpPr>
        <p:spPr>
          <a:xfrm>
            <a:off x="3697644" y="4935916"/>
            <a:ext cx="549504" cy="0"/>
          </a:xfrm>
          <a:prstGeom prst="straightConnector1">
            <a:avLst/>
          </a:prstGeom>
          <a:ln w="57150">
            <a:solidFill>
              <a:srgbClr val="00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876E8E9-0DAF-3C9A-FE71-EFEDA7F6B390}"/>
              </a:ext>
            </a:extLst>
          </p:cNvPr>
          <p:cNvSpPr txBox="1"/>
          <p:nvPr/>
        </p:nvSpPr>
        <p:spPr>
          <a:xfrm>
            <a:off x="4247148" y="4751250"/>
            <a:ext cx="1768642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Compilation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A44912-B96F-4DF0-1EC6-DDBDA5E8E08C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6015790" y="4935916"/>
            <a:ext cx="707995" cy="0"/>
          </a:xfrm>
          <a:prstGeom prst="straightConnector1">
            <a:avLst/>
          </a:prstGeom>
          <a:ln w="57150">
            <a:solidFill>
              <a:srgbClr val="00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eft Brace 22">
            <a:extLst>
              <a:ext uri="{FF2B5EF4-FFF2-40B4-BE49-F238E27FC236}">
                <a16:creationId xmlns:a16="http://schemas.microsoft.com/office/drawing/2014/main" id="{C0241FED-6290-DBC0-D8A7-D13B5333165B}"/>
              </a:ext>
            </a:extLst>
          </p:cNvPr>
          <p:cNvSpPr/>
          <p:nvPr/>
        </p:nvSpPr>
        <p:spPr>
          <a:xfrm>
            <a:off x="7026442" y="4415589"/>
            <a:ext cx="192505" cy="520325"/>
          </a:xfrm>
          <a:prstGeom prst="lef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7E1569-62EE-95BB-7636-D947EE567DD1}"/>
              </a:ext>
            </a:extLst>
          </p:cNvPr>
          <p:cNvSpPr txBox="1"/>
          <p:nvPr/>
        </p:nvSpPr>
        <p:spPr>
          <a:xfrm>
            <a:off x="4996319" y="3915352"/>
            <a:ext cx="1576137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Loading instructions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CCC7C7B-D11B-0E6E-C3F3-7E5B3D03AD6B}"/>
              </a:ext>
            </a:extLst>
          </p:cNvPr>
          <p:cNvCxnSpPr>
            <a:cxnSpLocks/>
          </p:cNvCxnSpPr>
          <p:nvPr/>
        </p:nvCxnSpPr>
        <p:spPr>
          <a:xfrm flipH="1" flipV="1">
            <a:off x="7664116" y="5053263"/>
            <a:ext cx="1479884" cy="39102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D99D9A5-5C00-21EE-A6DC-FE9A963280BF}"/>
              </a:ext>
            </a:extLst>
          </p:cNvPr>
          <p:cNvSpPr txBox="1"/>
          <p:nvPr/>
        </p:nvSpPr>
        <p:spPr>
          <a:xfrm>
            <a:off x="8927432" y="5179595"/>
            <a:ext cx="1750594" cy="646331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Integer Multiplication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006B3C2-D1A4-DF70-0DF9-ABC72F4E1A7A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503068" y="4474660"/>
            <a:ext cx="523374" cy="20109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3B67816-0078-7051-E815-A6F039BB0D0C}"/>
              </a:ext>
            </a:extLst>
          </p:cNvPr>
          <p:cNvSpPr txBox="1"/>
          <p:nvPr/>
        </p:nvSpPr>
        <p:spPr>
          <a:xfrm>
            <a:off x="5653840" y="5709113"/>
            <a:ext cx="1180097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Integer Addition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08E3914-0B80-CC6D-E682-9240DD27D693}"/>
              </a:ext>
            </a:extLst>
          </p:cNvPr>
          <p:cNvCxnSpPr>
            <a:cxnSpLocks/>
          </p:cNvCxnSpPr>
          <p:nvPr/>
        </p:nvCxnSpPr>
        <p:spPr>
          <a:xfrm flipV="1">
            <a:off x="6726838" y="5196078"/>
            <a:ext cx="561336" cy="66988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3926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B469E-DDC8-EACB-9E37-CCDF2BC76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Mental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71B87-81D1-5097-058C-BB50B4D7B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CPU family has its own set of instructions/assembly</a:t>
            </a:r>
          </a:p>
          <a:p>
            <a:pPr lvl="1"/>
            <a:r>
              <a:rPr lang="en-US" dirty="0"/>
              <a:t>x86 assembly (32-bit) (older PC CPUs)</a:t>
            </a:r>
          </a:p>
          <a:p>
            <a:pPr lvl="1"/>
            <a:r>
              <a:rPr lang="en-US" dirty="0"/>
              <a:t>x86-64 assembly (64-bit) (current PC CPUs and current Xbox/</a:t>
            </a:r>
            <a:r>
              <a:rPr lang="en-US" dirty="0" err="1"/>
              <a:t>Playstation</a:t>
            </a:r>
            <a:r>
              <a:rPr lang="en-US" dirty="0"/>
              <a:t> consoles)</a:t>
            </a:r>
          </a:p>
          <a:p>
            <a:pPr lvl="1"/>
            <a:r>
              <a:rPr lang="en-US" dirty="0"/>
              <a:t>ARM assembly (mobile phones/tablets)</a:t>
            </a:r>
          </a:p>
          <a:p>
            <a:r>
              <a:rPr lang="en-US" dirty="0"/>
              <a:t>Since we are focused on writing a renderer on PC, we will be focusing on x86-64 assembly since that’s what our CPU understands</a:t>
            </a:r>
          </a:p>
          <a:p>
            <a:pPr lvl="1"/>
            <a:r>
              <a:rPr lang="en-US" dirty="0"/>
              <a:t>If you know your CPU model, you can find out online its architecture and which assembly instructions it can execute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2790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58785-F4E1-EAA3-8EA8-6E7EFF96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F4E22-54F9-E066-85CB-1FC871E2F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6203723" cy="4351337"/>
          </a:xfrm>
        </p:spPr>
        <p:txBody>
          <a:bodyPr/>
          <a:lstStyle/>
          <a:p>
            <a:r>
              <a:rPr lang="en-US" dirty="0"/>
              <a:t>A very basic tool that we use all the time in coding languages are variables</a:t>
            </a:r>
          </a:p>
          <a:p>
            <a:pPr lvl="1"/>
            <a:r>
              <a:rPr lang="en-US" dirty="0"/>
              <a:t>We use them to store values, and they are the inputs for our computation</a:t>
            </a:r>
          </a:p>
          <a:p>
            <a:r>
              <a:rPr lang="en-US" dirty="0"/>
              <a:t>In assembly, we have what are called registers</a:t>
            </a:r>
          </a:p>
          <a:p>
            <a:pPr lvl="1"/>
            <a:r>
              <a:rPr lang="en-US" dirty="0"/>
              <a:t>Registers are variables that are built in directly to the hardware</a:t>
            </a:r>
          </a:p>
          <a:p>
            <a:pPr lvl="1"/>
            <a:r>
              <a:rPr lang="en-US" dirty="0"/>
              <a:t>They are the main input/outputs for our assembly instructions</a:t>
            </a:r>
          </a:p>
          <a:p>
            <a:r>
              <a:rPr lang="en-US" dirty="0"/>
              <a:t>Unlike variables, we only have a finite set of registers we can work with</a:t>
            </a:r>
          </a:p>
          <a:p>
            <a:pPr lvl="1"/>
            <a:r>
              <a:rPr lang="en-US" dirty="0"/>
              <a:t>In x86, we have 8 32-bit registers</a:t>
            </a:r>
          </a:p>
          <a:p>
            <a:pPr lvl="1"/>
            <a:r>
              <a:rPr lang="en-US" dirty="0"/>
              <a:t>In x86-64, we have 16 64-bit registers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FE7E53-AD5A-B5C7-837D-87F2CB53ECAD}"/>
              </a:ext>
            </a:extLst>
          </p:cNvPr>
          <p:cNvSpPr txBox="1"/>
          <p:nvPr/>
        </p:nvSpPr>
        <p:spPr>
          <a:xfrm>
            <a:off x="7730289" y="1341521"/>
            <a:ext cx="212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latin typeface="Consolas" panose="020B0609020204030204" pitchFamily="49" charset="0"/>
              </a:rPr>
              <a:t>x86 Registers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A8426C-BBA3-4665-3ED4-24DAECECA6F3}"/>
              </a:ext>
            </a:extLst>
          </p:cNvPr>
          <p:cNvSpPr txBox="1"/>
          <p:nvPr/>
        </p:nvSpPr>
        <p:spPr>
          <a:xfrm>
            <a:off x="7591927" y="1828800"/>
            <a:ext cx="655721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EAX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DCD2E3-A796-4484-BC3D-1A21470E1D5F}"/>
              </a:ext>
            </a:extLst>
          </p:cNvPr>
          <p:cNvSpPr txBox="1"/>
          <p:nvPr/>
        </p:nvSpPr>
        <p:spPr>
          <a:xfrm>
            <a:off x="8247648" y="1828800"/>
            <a:ext cx="655721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EBX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5C2F39-F3CB-6327-BD53-2A7A093A5AB0}"/>
              </a:ext>
            </a:extLst>
          </p:cNvPr>
          <p:cNvSpPr txBox="1"/>
          <p:nvPr/>
        </p:nvSpPr>
        <p:spPr>
          <a:xfrm>
            <a:off x="8903369" y="1828800"/>
            <a:ext cx="655721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ECX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E58F6-FA2C-91A1-E244-8B8CF3B54011}"/>
              </a:ext>
            </a:extLst>
          </p:cNvPr>
          <p:cNvSpPr txBox="1"/>
          <p:nvPr/>
        </p:nvSpPr>
        <p:spPr>
          <a:xfrm>
            <a:off x="9559090" y="1828800"/>
            <a:ext cx="655721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EDX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C2F924-807E-0926-8571-42A1C23FE371}"/>
              </a:ext>
            </a:extLst>
          </p:cNvPr>
          <p:cNvSpPr txBox="1"/>
          <p:nvPr/>
        </p:nvSpPr>
        <p:spPr>
          <a:xfrm>
            <a:off x="7591927" y="2167354"/>
            <a:ext cx="655721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ESI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71032A-71B1-0463-CB17-F0C9283E3532}"/>
              </a:ext>
            </a:extLst>
          </p:cNvPr>
          <p:cNvSpPr txBox="1"/>
          <p:nvPr/>
        </p:nvSpPr>
        <p:spPr>
          <a:xfrm>
            <a:off x="8247648" y="2167354"/>
            <a:ext cx="655721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EDI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540323-D44A-940A-6485-AA4CC92B29FE}"/>
              </a:ext>
            </a:extLst>
          </p:cNvPr>
          <p:cNvSpPr txBox="1"/>
          <p:nvPr/>
        </p:nvSpPr>
        <p:spPr>
          <a:xfrm>
            <a:off x="8903369" y="2167354"/>
            <a:ext cx="655721" cy="338554"/>
          </a:xfrm>
          <a:prstGeom prst="rect">
            <a:avLst/>
          </a:prstGeom>
          <a:solidFill>
            <a:srgbClr val="C4E59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ESP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7C0E6A-14D4-4621-C2AC-271FE3B08790}"/>
              </a:ext>
            </a:extLst>
          </p:cNvPr>
          <p:cNvSpPr txBox="1"/>
          <p:nvPr/>
        </p:nvSpPr>
        <p:spPr>
          <a:xfrm>
            <a:off x="9559090" y="2167354"/>
            <a:ext cx="655721" cy="338554"/>
          </a:xfrm>
          <a:prstGeom prst="rect">
            <a:avLst/>
          </a:prstGeom>
          <a:solidFill>
            <a:srgbClr val="6DD9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EBP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391E7A-3C1A-7145-E010-9DDB2A32DE61}"/>
              </a:ext>
            </a:extLst>
          </p:cNvPr>
          <p:cNvSpPr txBox="1"/>
          <p:nvPr/>
        </p:nvSpPr>
        <p:spPr>
          <a:xfrm>
            <a:off x="7730289" y="2846550"/>
            <a:ext cx="2123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latin typeface="Consolas" panose="020B0609020204030204" pitchFamily="49" charset="0"/>
              </a:rPr>
              <a:t>X86-64 Registers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58437C-5536-87D2-C8C1-09E3F9022E86}"/>
              </a:ext>
            </a:extLst>
          </p:cNvPr>
          <p:cNvSpPr txBox="1"/>
          <p:nvPr/>
        </p:nvSpPr>
        <p:spPr>
          <a:xfrm>
            <a:off x="7591927" y="3674985"/>
            <a:ext cx="655721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RAX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3E3035-8570-D1BA-3BE7-2D82F92F424A}"/>
              </a:ext>
            </a:extLst>
          </p:cNvPr>
          <p:cNvSpPr txBox="1"/>
          <p:nvPr/>
        </p:nvSpPr>
        <p:spPr>
          <a:xfrm>
            <a:off x="8247648" y="3674985"/>
            <a:ext cx="655721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RBX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255E41-4960-40E5-02EE-7FC2859ACC8A}"/>
              </a:ext>
            </a:extLst>
          </p:cNvPr>
          <p:cNvSpPr txBox="1"/>
          <p:nvPr/>
        </p:nvSpPr>
        <p:spPr>
          <a:xfrm>
            <a:off x="8903369" y="3674985"/>
            <a:ext cx="655721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RCX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611AF5-152C-440D-D94A-8D831065FF8A}"/>
              </a:ext>
            </a:extLst>
          </p:cNvPr>
          <p:cNvSpPr txBox="1"/>
          <p:nvPr/>
        </p:nvSpPr>
        <p:spPr>
          <a:xfrm>
            <a:off x="9559090" y="3674985"/>
            <a:ext cx="655721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RDX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34A6E0-9451-AE1C-A99C-CB39CF068DEB}"/>
              </a:ext>
            </a:extLst>
          </p:cNvPr>
          <p:cNvSpPr txBox="1"/>
          <p:nvPr/>
        </p:nvSpPr>
        <p:spPr>
          <a:xfrm>
            <a:off x="7591927" y="4013539"/>
            <a:ext cx="655721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RSI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1A67F3-9B27-3FF6-15D7-1A4B721FB478}"/>
              </a:ext>
            </a:extLst>
          </p:cNvPr>
          <p:cNvSpPr txBox="1"/>
          <p:nvPr/>
        </p:nvSpPr>
        <p:spPr>
          <a:xfrm>
            <a:off x="8247648" y="4013539"/>
            <a:ext cx="655721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RDI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0505CD-E01F-FDC4-20BA-59DAE22D47EC}"/>
              </a:ext>
            </a:extLst>
          </p:cNvPr>
          <p:cNvSpPr txBox="1"/>
          <p:nvPr/>
        </p:nvSpPr>
        <p:spPr>
          <a:xfrm>
            <a:off x="8903369" y="4013539"/>
            <a:ext cx="655721" cy="338554"/>
          </a:xfrm>
          <a:prstGeom prst="rect">
            <a:avLst/>
          </a:prstGeom>
          <a:solidFill>
            <a:srgbClr val="C4E59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RSP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7CEB6F-A60E-63BC-26B0-78CADDC0D383}"/>
              </a:ext>
            </a:extLst>
          </p:cNvPr>
          <p:cNvSpPr txBox="1"/>
          <p:nvPr/>
        </p:nvSpPr>
        <p:spPr>
          <a:xfrm>
            <a:off x="9559090" y="4013539"/>
            <a:ext cx="655721" cy="338554"/>
          </a:xfrm>
          <a:prstGeom prst="rect">
            <a:avLst/>
          </a:prstGeom>
          <a:solidFill>
            <a:srgbClr val="6DD9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RBP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3B1AC7-9A09-6E71-081F-6EE8820F33E6}"/>
              </a:ext>
            </a:extLst>
          </p:cNvPr>
          <p:cNvSpPr txBox="1"/>
          <p:nvPr/>
        </p:nvSpPr>
        <p:spPr>
          <a:xfrm>
            <a:off x="7591927" y="4352093"/>
            <a:ext cx="655721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R8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D4899A-C8A6-FD94-AD52-F0E316BF0D0C}"/>
              </a:ext>
            </a:extLst>
          </p:cNvPr>
          <p:cNvSpPr txBox="1"/>
          <p:nvPr/>
        </p:nvSpPr>
        <p:spPr>
          <a:xfrm>
            <a:off x="8247648" y="4352093"/>
            <a:ext cx="655721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R9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C71BE0-9F2C-4A10-1802-83BE160BFC54}"/>
              </a:ext>
            </a:extLst>
          </p:cNvPr>
          <p:cNvSpPr txBox="1"/>
          <p:nvPr/>
        </p:nvSpPr>
        <p:spPr>
          <a:xfrm>
            <a:off x="8903369" y="4352093"/>
            <a:ext cx="655721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R10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A55336-7C48-DBE1-CE71-D5C041AB49F6}"/>
              </a:ext>
            </a:extLst>
          </p:cNvPr>
          <p:cNvSpPr txBox="1"/>
          <p:nvPr/>
        </p:nvSpPr>
        <p:spPr>
          <a:xfrm>
            <a:off x="9559090" y="4352093"/>
            <a:ext cx="655721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R11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B7913F-0EF2-5372-A754-2B18FFEB9976}"/>
              </a:ext>
            </a:extLst>
          </p:cNvPr>
          <p:cNvSpPr txBox="1"/>
          <p:nvPr/>
        </p:nvSpPr>
        <p:spPr>
          <a:xfrm>
            <a:off x="7591927" y="4690647"/>
            <a:ext cx="655721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R12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AED4B3-1436-5800-51C4-1E4CD68D2D2A}"/>
              </a:ext>
            </a:extLst>
          </p:cNvPr>
          <p:cNvSpPr txBox="1"/>
          <p:nvPr/>
        </p:nvSpPr>
        <p:spPr>
          <a:xfrm>
            <a:off x="8247648" y="4690647"/>
            <a:ext cx="655721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R13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C0BFA3-5C23-7665-B124-0DDEE0A2B0AF}"/>
              </a:ext>
            </a:extLst>
          </p:cNvPr>
          <p:cNvSpPr txBox="1"/>
          <p:nvPr/>
        </p:nvSpPr>
        <p:spPr>
          <a:xfrm>
            <a:off x="8903369" y="4690647"/>
            <a:ext cx="655721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R14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7C43DA-6EB3-1115-6336-34580F870633}"/>
              </a:ext>
            </a:extLst>
          </p:cNvPr>
          <p:cNvSpPr txBox="1"/>
          <p:nvPr/>
        </p:nvSpPr>
        <p:spPr>
          <a:xfrm>
            <a:off x="9559090" y="4690647"/>
            <a:ext cx="655721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R15</a:t>
            </a:r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C49DAB5C-0084-7B7F-CBF0-F5801F03B26B}"/>
              </a:ext>
            </a:extLst>
          </p:cNvPr>
          <p:cNvSpPr/>
          <p:nvPr/>
        </p:nvSpPr>
        <p:spPr>
          <a:xfrm rot="5400000">
            <a:off x="9802729" y="2291574"/>
            <a:ext cx="168442" cy="655721"/>
          </a:xfrm>
          <a:prstGeom prst="rightBrace">
            <a:avLst>
              <a:gd name="adj1" fmla="val 833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E6332836-BAB9-4AC6-AB46-4499EC88D4BF}"/>
              </a:ext>
            </a:extLst>
          </p:cNvPr>
          <p:cNvSpPr/>
          <p:nvPr/>
        </p:nvSpPr>
        <p:spPr>
          <a:xfrm rot="5400000">
            <a:off x="9802729" y="4822905"/>
            <a:ext cx="168442" cy="655721"/>
          </a:xfrm>
          <a:prstGeom prst="rightBrace">
            <a:avLst>
              <a:gd name="adj1" fmla="val 833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A86EBA4-A340-2834-9060-DFCFD8347113}"/>
              </a:ext>
            </a:extLst>
          </p:cNvPr>
          <p:cNvSpPr txBox="1"/>
          <p:nvPr/>
        </p:nvSpPr>
        <p:spPr>
          <a:xfrm>
            <a:off x="9477876" y="5234987"/>
            <a:ext cx="818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</a:rPr>
              <a:t>64-bit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931F67-3976-B561-7AE6-A6FADEDDB355}"/>
              </a:ext>
            </a:extLst>
          </p:cNvPr>
          <p:cNvSpPr txBox="1"/>
          <p:nvPr/>
        </p:nvSpPr>
        <p:spPr>
          <a:xfrm>
            <a:off x="9477876" y="2716844"/>
            <a:ext cx="818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</a:rPr>
              <a:t>32-bit</a:t>
            </a:r>
          </a:p>
        </p:txBody>
      </p:sp>
    </p:spTree>
    <p:extLst>
      <p:ext uri="{BB962C8B-B14F-4D97-AF65-F5344CB8AC3E}">
        <p14:creationId xmlns:p14="http://schemas.microsoft.com/office/powerpoint/2010/main" val="7590812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A3D0C-4664-7521-6C4E-8CE7D6672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88A03-28EA-E87C-565B-83DB22D62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9386075" cy="4439652"/>
          </a:xfrm>
        </p:spPr>
        <p:txBody>
          <a:bodyPr/>
          <a:lstStyle/>
          <a:p>
            <a:r>
              <a:rPr lang="en-US" dirty="0"/>
              <a:t>When we run out of registers, we must save off register values to memory (the call stack), and shuffle variable values between memory and registers</a:t>
            </a:r>
          </a:p>
          <a:p>
            <a:pPr lvl="1"/>
            <a:r>
              <a:rPr lang="en-US" dirty="0"/>
              <a:t>This process is done by the compiler, but it has performance implications</a:t>
            </a:r>
          </a:p>
          <a:p>
            <a:pPr lvl="1"/>
            <a:r>
              <a:rPr lang="en-US" dirty="0"/>
              <a:t>If we can reduce register usage requirements in our C++ code, we can prevent reading/writing registers to memory, which can make our program execute faster</a:t>
            </a:r>
          </a:p>
          <a:p>
            <a:r>
              <a:rPr lang="en-US" dirty="0"/>
              <a:t>We also have special registers in </a:t>
            </a:r>
            <a:r>
              <a:rPr lang="en-US" dirty="0">
                <a:latin typeface="Consolas" panose="020B0609020204030204" pitchFamily="49" charset="0"/>
              </a:rPr>
              <a:t>x86-64</a:t>
            </a:r>
            <a:r>
              <a:rPr lang="en-US" dirty="0"/>
              <a:t>: </a:t>
            </a:r>
            <a:r>
              <a:rPr lang="en-US" dirty="0">
                <a:latin typeface="Consolas" panose="020B0609020204030204" pitchFamily="49" charset="0"/>
              </a:rPr>
              <a:t>RSP</a:t>
            </a:r>
            <a:r>
              <a:rPr lang="en-US" dirty="0"/>
              <a:t> and </a:t>
            </a:r>
            <a:r>
              <a:rPr lang="en-US" dirty="0">
                <a:latin typeface="Consolas" panose="020B0609020204030204" pitchFamily="49" charset="0"/>
              </a:rPr>
              <a:t>RBP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RSP</a:t>
            </a:r>
            <a:r>
              <a:rPr lang="en-US" dirty="0"/>
              <a:t> is a pointer to the top of our function call stack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RBP</a:t>
            </a:r>
            <a:r>
              <a:rPr lang="en-US" dirty="0"/>
              <a:t> is the “base pointer” which points to where our function arguments/local variables are stored in the call stack</a:t>
            </a:r>
          </a:p>
          <a:p>
            <a:r>
              <a:rPr lang="en-US" dirty="0"/>
              <a:t>When you run out of registers, you will see lots of reads/writes from the </a:t>
            </a:r>
            <a:r>
              <a:rPr lang="en-US" dirty="0">
                <a:latin typeface="Consolas" panose="020B0609020204030204" pitchFamily="49" charset="0"/>
              </a:rPr>
              <a:t>RBP</a:t>
            </a:r>
            <a:r>
              <a:rPr lang="en-US" dirty="0"/>
              <a:t> register in your assembly</a:t>
            </a:r>
          </a:p>
        </p:txBody>
      </p:sp>
    </p:spTree>
    <p:extLst>
      <p:ext uri="{BB962C8B-B14F-4D97-AF65-F5344CB8AC3E}">
        <p14:creationId xmlns:p14="http://schemas.microsoft.com/office/powerpoint/2010/main" val="2397889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14B9B-AE56-66BC-2EC7-465D9769C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B7454-3A04-E0B2-E9DA-B99EB43E2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3701154" cy="4584031"/>
          </a:xfrm>
        </p:spPr>
        <p:txBody>
          <a:bodyPr/>
          <a:lstStyle/>
          <a:p>
            <a:r>
              <a:rPr lang="en-US" dirty="0"/>
              <a:t>Lets look at how our simple function executes as assembly</a:t>
            </a:r>
          </a:p>
          <a:p>
            <a:endParaRPr lang="en-US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E843CE0-9CAD-69CA-A891-DAE1DCC6E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682" y="2026438"/>
            <a:ext cx="1952898" cy="571580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14E99B60-663D-87DE-5B33-F72205929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682" y="2859422"/>
            <a:ext cx="3154050" cy="145791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D7E7BD-4B04-DA01-C5EC-88E48444094D}"/>
              </a:ext>
            </a:extLst>
          </p:cNvPr>
          <p:cNvCxnSpPr/>
          <p:nvPr/>
        </p:nvCxnSpPr>
        <p:spPr>
          <a:xfrm>
            <a:off x="7435682" y="2598018"/>
            <a:ext cx="0" cy="261404"/>
          </a:xfrm>
          <a:prstGeom prst="straightConnector1">
            <a:avLst/>
          </a:prstGeom>
          <a:ln w="28575">
            <a:solidFill>
              <a:srgbClr val="000000">
                <a:alpha val="3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AC73AA-6610-680C-5A3A-E4433A37D9D4}"/>
              </a:ext>
            </a:extLst>
          </p:cNvPr>
          <p:cNvCxnSpPr>
            <a:cxnSpLocks/>
          </p:cNvCxnSpPr>
          <p:nvPr/>
        </p:nvCxnSpPr>
        <p:spPr>
          <a:xfrm>
            <a:off x="9388580" y="2598018"/>
            <a:ext cx="1201152" cy="261404"/>
          </a:xfrm>
          <a:prstGeom prst="straightConnector1">
            <a:avLst/>
          </a:prstGeom>
          <a:ln w="28575">
            <a:solidFill>
              <a:srgbClr val="000000">
                <a:alpha val="3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6F81004-8073-A979-8139-21262D509F6F}"/>
              </a:ext>
            </a:extLst>
          </p:cNvPr>
          <p:cNvSpPr/>
          <p:nvPr/>
        </p:nvSpPr>
        <p:spPr>
          <a:xfrm>
            <a:off x="7820526" y="2859422"/>
            <a:ext cx="2430375" cy="56957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CF76AD-C96A-50B0-8AFC-FD2C8450828F}"/>
              </a:ext>
            </a:extLst>
          </p:cNvPr>
          <p:cNvSpPr txBox="1"/>
          <p:nvPr/>
        </p:nvSpPr>
        <p:spPr>
          <a:xfrm>
            <a:off x="4694374" y="2598018"/>
            <a:ext cx="2478505" cy="83099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Function calling convention, sets up our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RBP</a:t>
            </a:r>
            <a:r>
              <a:rPr lang="en-US" sz="1600" dirty="0">
                <a:solidFill>
                  <a:schemeClr val="bg1"/>
                </a:solidFill>
              </a:rPr>
              <a:t> register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619AA0-BFFD-0AF2-C46B-D355EC801914}"/>
              </a:ext>
            </a:extLst>
          </p:cNvPr>
          <p:cNvCxnSpPr>
            <a:stCxn id="12" idx="3"/>
          </p:cNvCxnSpPr>
          <p:nvPr/>
        </p:nvCxnSpPr>
        <p:spPr>
          <a:xfrm>
            <a:off x="7172879" y="3013517"/>
            <a:ext cx="647647" cy="13069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4057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786E8-7CF5-1414-2E72-FD314AB8B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967DE-FC2D-27CB-7454-7D845810F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 how computer code gets run by a CPU</a:t>
            </a:r>
          </a:p>
          <a:p>
            <a:pPr lvl="1"/>
            <a:r>
              <a:rPr lang="en-US" dirty="0"/>
              <a:t>First as a </a:t>
            </a:r>
            <a:r>
              <a:rPr lang="en-US" dirty="0" err="1"/>
              <a:t>inorder</a:t>
            </a:r>
            <a:r>
              <a:rPr lang="en-US" dirty="0"/>
              <a:t> processor with simple overview </a:t>
            </a:r>
          </a:p>
          <a:p>
            <a:r>
              <a:rPr lang="en-US" dirty="0"/>
              <a:t>Introduce multiple ALU execution blocks</a:t>
            </a:r>
          </a:p>
          <a:p>
            <a:r>
              <a:rPr lang="en-US" dirty="0"/>
              <a:t>Introduce out of order execution</a:t>
            </a:r>
          </a:p>
          <a:p>
            <a:pPr lvl="1"/>
            <a:r>
              <a:rPr lang="en-US" dirty="0"/>
              <a:t>Mention the cost of branches and prediction</a:t>
            </a:r>
          </a:p>
          <a:p>
            <a:pPr lvl="1"/>
            <a:r>
              <a:rPr lang="en-US" dirty="0"/>
              <a:t>Give links for further reading like docs</a:t>
            </a:r>
          </a:p>
          <a:p>
            <a:r>
              <a:rPr lang="en-US" dirty="0"/>
              <a:t>After, talk about memory transactions and caches</a:t>
            </a:r>
          </a:p>
          <a:p>
            <a:pPr lvl="1"/>
            <a:r>
              <a:rPr lang="en-US" dirty="0"/>
              <a:t>We may want to mention TLBs</a:t>
            </a:r>
          </a:p>
        </p:txBody>
      </p:sp>
    </p:spTree>
    <p:extLst>
      <p:ext uri="{BB962C8B-B14F-4D97-AF65-F5344CB8AC3E}">
        <p14:creationId xmlns:p14="http://schemas.microsoft.com/office/powerpoint/2010/main" val="33348200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786E8-7CF5-1414-2E72-FD314AB8B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967DE-FC2D-27CB-7454-7D845810F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Move into talking about compiler optimizations</a:t>
            </a:r>
          </a:p>
          <a:p>
            <a:pPr lvl="1"/>
            <a:r>
              <a:rPr lang="en-US" dirty="0"/>
              <a:t>Go over x86 layout with registers to read assembly</a:t>
            </a:r>
          </a:p>
          <a:p>
            <a:pPr lvl="1"/>
            <a:r>
              <a:rPr lang="en-US" dirty="0"/>
              <a:t>Dependency chains</a:t>
            </a:r>
          </a:p>
          <a:p>
            <a:pPr lvl="1"/>
            <a:r>
              <a:rPr lang="en-US" dirty="0" err="1"/>
              <a:t>Inlining</a:t>
            </a:r>
            <a:endParaRPr lang="en-US" dirty="0"/>
          </a:p>
          <a:p>
            <a:pPr lvl="1"/>
            <a:r>
              <a:rPr lang="en-US" dirty="0"/>
              <a:t>Simplifying instructions</a:t>
            </a:r>
          </a:p>
          <a:p>
            <a:pPr lvl="1"/>
            <a:r>
              <a:rPr lang="en-US" dirty="0"/>
              <a:t>Talk about the struggle with floating point optimizations</a:t>
            </a:r>
          </a:p>
          <a:p>
            <a:r>
              <a:rPr lang="en-US" dirty="0"/>
              <a:t>Profile app and notice that our loop needs to be optimized</a:t>
            </a:r>
          </a:p>
          <a:p>
            <a:pPr lvl="1"/>
            <a:r>
              <a:rPr lang="en-US" dirty="0"/>
              <a:t>Step sizes to simplify results</a:t>
            </a:r>
          </a:p>
          <a:p>
            <a:pPr lvl="1"/>
            <a:r>
              <a:rPr lang="en-US" dirty="0" err="1"/>
              <a:t>Predivide</a:t>
            </a:r>
            <a:r>
              <a:rPr lang="en-US" dirty="0"/>
              <a:t> z</a:t>
            </a:r>
          </a:p>
          <a:p>
            <a:pPr lvl="1"/>
            <a:r>
              <a:rPr lang="en-US" dirty="0"/>
              <a:t>Store 1/z inside depth buffer</a:t>
            </a:r>
          </a:p>
          <a:p>
            <a:pPr lvl="1"/>
            <a:r>
              <a:rPr lang="en-US" dirty="0"/>
              <a:t>SIMD</a:t>
            </a:r>
          </a:p>
          <a:p>
            <a:pPr lvl="2"/>
            <a:r>
              <a:rPr lang="en-US" dirty="0"/>
              <a:t>4x1 then 2x2 with swizzles</a:t>
            </a:r>
          </a:p>
        </p:txBody>
      </p:sp>
    </p:spTree>
    <p:extLst>
      <p:ext uri="{BB962C8B-B14F-4D97-AF65-F5344CB8AC3E}">
        <p14:creationId xmlns:p14="http://schemas.microsoft.com/office/powerpoint/2010/main" val="460927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2335F-6641-68F0-CDC5-EDF67C42C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Мова Асемблера – Стек Викликів</a:t>
            </a:r>
            <a:endParaRPr lang="en-US" dirty="0">
              <a:latin typeface="YouTube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CA1FEB-4796-D2B6-DA3E-D0F3FE65E312}"/>
              </a:ext>
            </a:extLst>
          </p:cNvPr>
          <p:cNvSpPr txBox="1"/>
          <p:nvPr/>
        </p:nvSpPr>
        <p:spPr>
          <a:xfrm>
            <a:off x="5504321" y="4035384"/>
            <a:ext cx="382616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mov 	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r</a:t>
            </a:r>
            <a:r>
              <a:rPr lang="uk-UA" dirty="0">
                <a:solidFill>
                  <a:srgbClr val="C00000"/>
                </a:solidFill>
                <a:latin typeface="Consolas" panose="020B0609020204030204" pitchFamily="49" charset="0"/>
              </a:rPr>
              <a:t>16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r1</a:t>
            </a:r>
            <a:r>
              <a:rPr lang="uk-UA" dirty="0">
                <a:solidFill>
                  <a:srgbClr val="00B050"/>
                </a:solidFill>
                <a:latin typeface="Consolas" panose="020B0609020204030204" pitchFamily="49" charset="0"/>
              </a:rPr>
              <a:t>5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AC3356-AEA8-3957-BAD3-97AE26905C98}"/>
              </a:ext>
            </a:extLst>
          </p:cNvPr>
          <p:cNvSpPr txBox="1"/>
          <p:nvPr/>
        </p:nvSpPr>
        <p:spPr>
          <a:xfrm>
            <a:off x="6773533" y="2197673"/>
            <a:ext cx="7180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...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ACAB30-24FC-C2AC-5C1D-7B77D6554B59}"/>
              </a:ext>
            </a:extLst>
          </p:cNvPr>
          <p:cNvSpPr txBox="1"/>
          <p:nvPr/>
        </p:nvSpPr>
        <p:spPr>
          <a:xfrm>
            <a:off x="5504321" y="3664650"/>
            <a:ext cx="382616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add 	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r</a:t>
            </a:r>
            <a:r>
              <a:rPr lang="uk-UA" dirty="0">
                <a:solidFill>
                  <a:srgbClr val="C00000"/>
                </a:solidFill>
                <a:latin typeface="Consolas" panose="020B0609020204030204" pitchFamily="49" charset="0"/>
              </a:rPr>
              <a:t>15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r10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504F69-DC7F-C5B5-A8DE-50A39C60DDB4}"/>
              </a:ext>
            </a:extLst>
          </p:cNvPr>
          <p:cNvCxnSpPr>
            <a:cxnSpLocks/>
          </p:cNvCxnSpPr>
          <p:nvPr/>
        </p:nvCxnSpPr>
        <p:spPr>
          <a:xfrm>
            <a:off x="6160164" y="2567183"/>
            <a:ext cx="6114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88A9FA1-C22A-2451-C8A9-FC50CE2C9E5B}"/>
              </a:ext>
            </a:extLst>
          </p:cNvPr>
          <p:cNvSpPr txBox="1"/>
          <p:nvPr/>
        </p:nvSpPr>
        <p:spPr>
          <a:xfrm>
            <a:off x="5636669" y="2360451"/>
            <a:ext cx="663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rbp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E6E870D3-78E6-CF1D-69DE-202EB09BC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4109459" cy="4740442"/>
          </a:xfrm>
        </p:spPr>
        <p:txBody>
          <a:bodyPr>
            <a:normAutofit/>
          </a:bodyPr>
          <a:lstStyle/>
          <a:p>
            <a:r>
              <a:rPr lang="ru-RU" dirty="0">
                <a:latin typeface="YouTube Sans"/>
              </a:rPr>
              <a:t>У цьому випадку ми зберігаємо додаткові регістри в пам’яті </a:t>
            </a:r>
            <a:r>
              <a:rPr lang="uk-UA" dirty="0">
                <a:latin typeface="YouTube Sans"/>
              </a:rPr>
              <a:t>у</a:t>
            </a:r>
            <a:r>
              <a:rPr lang="ru-RU" dirty="0">
                <a:latin typeface="YouTube Sans"/>
              </a:rPr>
              <a:t> стеку викликів</a:t>
            </a:r>
            <a:endParaRPr lang="en-US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Коли нам потрібно значення регістра, ми завантажуємо його із </a:t>
            </a:r>
            <a:r>
              <a:rPr lang="uk-UA" dirty="0">
                <a:latin typeface="YouTube Sans"/>
              </a:rPr>
              <a:t>стеку</a:t>
            </a:r>
            <a:r>
              <a:rPr lang="ru-RU" dirty="0">
                <a:latin typeface="YouTube Sans"/>
              </a:rPr>
              <a:t> та перезаписуємо вільний регістр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AA2551-1F2B-AAEA-7D2C-9640C02993CA}"/>
              </a:ext>
            </a:extLst>
          </p:cNvPr>
          <p:cNvSpPr/>
          <p:nvPr/>
        </p:nvSpPr>
        <p:spPr>
          <a:xfrm>
            <a:off x="6458206" y="4033982"/>
            <a:ext cx="542487" cy="37418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DE9C1C-4E41-D0A1-D827-BCC3A3D2F42D}"/>
              </a:ext>
            </a:extLst>
          </p:cNvPr>
          <p:cNvSpPr txBox="1"/>
          <p:nvPr/>
        </p:nvSpPr>
        <p:spPr>
          <a:xfrm>
            <a:off x="9922484" y="3125652"/>
            <a:ext cx="2015289" cy="1200329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Не має стільки регістрів, треба одного зберігати у стеку викликів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348036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786E8-7CF5-1414-2E72-FD314AB8B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967DE-FC2D-27CB-7454-7D845810F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Mention possible future optimizations (we are fast enough now)</a:t>
            </a:r>
          </a:p>
          <a:p>
            <a:pPr lvl="1"/>
            <a:r>
              <a:rPr lang="en-US" dirty="0"/>
              <a:t>Entire pixel block depth rejection/edge rejection</a:t>
            </a:r>
          </a:p>
          <a:p>
            <a:pPr lvl="1"/>
            <a:r>
              <a:rPr lang="en-US" dirty="0" err="1"/>
              <a:t>Backface</a:t>
            </a:r>
            <a:r>
              <a:rPr lang="en-US" dirty="0"/>
              <a:t> culling/Small Tri filters</a:t>
            </a:r>
          </a:p>
          <a:p>
            <a:pPr lvl="1"/>
            <a:r>
              <a:rPr lang="en-US" dirty="0"/>
              <a:t>Remove negation operation for T0/1/2 vars</a:t>
            </a:r>
          </a:p>
          <a:p>
            <a:pPr lvl="1"/>
            <a:r>
              <a:rPr lang="en-US" dirty="0"/>
              <a:t>Removing # of variables since we are going to stack for some registers</a:t>
            </a:r>
          </a:p>
          <a:p>
            <a:pPr lvl="2"/>
            <a:r>
              <a:rPr lang="en-US" dirty="0"/>
              <a:t>2 var interpolation vs 3</a:t>
            </a:r>
          </a:p>
          <a:p>
            <a:r>
              <a:rPr lang="en-US" dirty="0"/>
              <a:t>Tie this back to how the GPU implements all these optimizations + many more in HW</a:t>
            </a:r>
          </a:p>
          <a:p>
            <a:pPr lvl="1"/>
            <a:r>
              <a:rPr lang="en-US" dirty="0"/>
              <a:t>Heuristics to cull triangles as early as possible to avoid texture sampling costs</a:t>
            </a:r>
          </a:p>
          <a:p>
            <a:pPr lvl="1"/>
            <a:r>
              <a:rPr lang="en-US" dirty="0"/>
              <a:t>Custom swizzle formats, depth formats, color formats with compression, etc.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513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C6253-2D54-CE0D-E840-438C88978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0CE08-1A24-BA6D-1166-E98BD9976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1423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CC6D-81DA-66B7-B07C-0C634F975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ouTube Sans"/>
              </a:rPr>
              <a:t>Assembly</a:t>
            </a:r>
            <a:r>
              <a:rPr lang="en-US" dirty="0"/>
              <a:t> (</a:t>
            </a:r>
            <a:r>
              <a:rPr lang="en-US" dirty="0">
                <a:latin typeface="Consolas" panose="020B0609020204030204" pitchFamily="49" charset="0"/>
              </a:rPr>
              <a:t>x86-64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4951C-63B3-F844-649C-FC5BDF8A7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YouTube Sans"/>
              </a:rPr>
              <a:t>Since we are compiling our program for windows PCs, our computers only understand how to read x86 (32bit) and x86-64 (64bit) assembly</a:t>
            </a:r>
          </a:p>
          <a:p>
            <a:pPr lvl="1"/>
            <a:r>
              <a:rPr lang="en-US" dirty="0">
                <a:latin typeface="YouTube Sans"/>
              </a:rPr>
              <a:t>You can find a full documentation of these assembly instructions by searching for </a:t>
            </a:r>
            <a:r>
              <a:rPr lang="en-US" b="0" i="0" dirty="0">
                <a:solidFill>
                  <a:schemeClr val="tx1"/>
                </a:solidFill>
                <a:effectLst/>
                <a:latin typeface="YouTube Sans"/>
              </a:rPr>
              <a:t>Intel® 64 and IA-32 Architectures Software Developer Manuals</a:t>
            </a:r>
            <a:endParaRPr lang="en-US" dirty="0">
              <a:latin typeface="YouTube Sans"/>
            </a:endParaRPr>
          </a:p>
          <a:p>
            <a:r>
              <a:rPr lang="en-US" dirty="0">
                <a:latin typeface="YouTube Sans"/>
              </a:rPr>
              <a:t>We can think of most of these instructions as simpler versions of common programming operations</a:t>
            </a:r>
          </a:p>
          <a:p>
            <a:pPr lvl="1"/>
            <a:r>
              <a:rPr lang="en-US" dirty="0">
                <a:latin typeface="YouTube Sans"/>
              </a:rPr>
              <a:t>Loading/Storing data to memory Instructions</a:t>
            </a:r>
          </a:p>
          <a:p>
            <a:pPr lvl="1"/>
            <a:r>
              <a:rPr lang="en-US" dirty="0">
                <a:latin typeface="YouTube Sans"/>
              </a:rPr>
              <a:t>Integer/Float Math Instructions</a:t>
            </a:r>
          </a:p>
          <a:p>
            <a:pPr lvl="1"/>
            <a:r>
              <a:rPr lang="en-US" dirty="0">
                <a:latin typeface="YouTube Sans"/>
              </a:rPr>
              <a:t>Bitwise Manipulation Instructions</a:t>
            </a:r>
          </a:p>
          <a:p>
            <a:pPr lvl="1"/>
            <a:r>
              <a:rPr lang="en-US" dirty="0">
                <a:latin typeface="YouTube Sans"/>
              </a:rPr>
              <a:t>Logical Comparisons and branching instructions</a:t>
            </a:r>
          </a:p>
          <a:p>
            <a:pPr lvl="1"/>
            <a:r>
              <a:rPr lang="en-US" dirty="0">
                <a:latin typeface="YouTube Sans"/>
              </a:rPr>
              <a:t>Calling other function Instructions</a:t>
            </a:r>
          </a:p>
        </p:txBody>
      </p:sp>
    </p:spTree>
    <p:extLst>
      <p:ext uri="{BB962C8B-B14F-4D97-AF65-F5344CB8AC3E}">
        <p14:creationId xmlns:p14="http://schemas.microsoft.com/office/powerpoint/2010/main" val="1558274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2335F-6641-68F0-CDC5-EDF67C42C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Мова Асемблера – Стек Викликів</a:t>
            </a:r>
            <a:endParaRPr lang="en-US" dirty="0">
              <a:latin typeface="YouTube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CA1FEB-4796-D2B6-DA3E-D0F3FE65E312}"/>
              </a:ext>
            </a:extLst>
          </p:cNvPr>
          <p:cNvSpPr txBox="1"/>
          <p:nvPr/>
        </p:nvSpPr>
        <p:spPr>
          <a:xfrm>
            <a:off x="5504321" y="4035384"/>
            <a:ext cx="382616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mov 	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DWORD PTR[rbp-8]</a:t>
            </a:r>
            <a:r>
              <a:rPr lang="en-US" dirty="0"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r13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4A184E-AE48-3DC9-C678-4AC446F73A62}"/>
              </a:ext>
            </a:extLst>
          </p:cNvPr>
          <p:cNvSpPr txBox="1"/>
          <p:nvPr/>
        </p:nvSpPr>
        <p:spPr>
          <a:xfrm>
            <a:off x="5504445" y="4775451"/>
            <a:ext cx="38260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imul</a:t>
            </a:r>
            <a:r>
              <a:rPr lang="en-US" dirty="0">
                <a:latin typeface="Consolas" panose="020B0609020204030204" pitchFamily="49" charset="0"/>
              </a:rPr>
              <a:t> 	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r8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r1</a:t>
            </a:r>
            <a:r>
              <a:rPr lang="uk-UA" dirty="0">
                <a:solidFill>
                  <a:srgbClr val="00B050"/>
                </a:solidFill>
                <a:latin typeface="Consolas" panose="020B0609020204030204" pitchFamily="49" charset="0"/>
              </a:rPr>
              <a:t>3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2C7089-A3FF-23CC-79FD-4140FA33E217}"/>
              </a:ext>
            </a:extLst>
          </p:cNvPr>
          <p:cNvSpPr txBox="1"/>
          <p:nvPr/>
        </p:nvSpPr>
        <p:spPr>
          <a:xfrm>
            <a:off x="5504444" y="5144783"/>
            <a:ext cx="382604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mov 	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r13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DWORD PTR[rbp-8]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33DB25-08D2-7179-DCF8-2352FE23FD4F}"/>
              </a:ext>
            </a:extLst>
          </p:cNvPr>
          <p:cNvSpPr txBox="1"/>
          <p:nvPr/>
        </p:nvSpPr>
        <p:spPr>
          <a:xfrm>
            <a:off x="6771649" y="2568586"/>
            <a:ext cx="719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5CBAA774-436C-1646-C112-C555C00CD645}"/>
              </a:ext>
            </a:extLst>
          </p:cNvPr>
          <p:cNvSpPr/>
          <p:nvPr/>
        </p:nvSpPr>
        <p:spPr>
          <a:xfrm>
            <a:off x="7603955" y="2568586"/>
            <a:ext cx="90237" cy="36933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C8E3F2-2585-CBAB-58EE-014B0C1EE152}"/>
              </a:ext>
            </a:extLst>
          </p:cNvPr>
          <p:cNvSpPr txBox="1"/>
          <p:nvPr/>
        </p:nvSpPr>
        <p:spPr>
          <a:xfrm>
            <a:off x="7737536" y="2614752"/>
            <a:ext cx="88646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8 </a:t>
            </a:r>
            <a:r>
              <a:rPr lang="uk-UA" dirty="0">
                <a:latin typeface="Consolas" panose="020B0609020204030204" pitchFamily="49" charset="0"/>
              </a:rPr>
              <a:t>байти</a:t>
            </a:r>
            <a:endParaRPr lang="en-US" dirty="0">
              <a:latin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192C82-7586-D2A5-EBAE-B90E71305D72}"/>
              </a:ext>
            </a:extLst>
          </p:cNvPr>
          <p:cNvCxnSpPr>
            <a:cxnSpLocks/>
          </p:cNvCxnSpPr>
          <p:nvPr/>
        </p:nvCxnSpPr>
        <p:spPr>
          <a:xfrm>
            <a:off x="6160165" y="2937918"/>
            <a:ext cx="6114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06A1DE0-66E6-F86E-315F-0F6848043053}"/>
              </a:ext>
            </a:extLst>
          </p:cNvPr>
          <p:cNvSpPr txBox="1"/>
          <p:nvPr/>
        </p:nvSpPr>
        <p:spPr>
          <a:xfrm>
            <a:off x="5636670" y="2731186"/>
            <a:ext cx="663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rbp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AC3356-AEA8-3957-BAD3-97AE26905C98}"/>
              </a:ext>
            </a:extLst>
          </p:cNvPr>
          <p:cNvSpPr txBox="1"/>
          <p:nvPr/>
        </p:nvSpPr>
        <p:spPr>
          <a:xfrm>
            <a:off x="6773533" y="2197673"/>
            <a:ext cx="7180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...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EF8FF6-F3DA-0BC1-ED65-DDDF8D4E6BD9}"/>
              </a:ext>
            </a:extLst>
          </p:cNvPr>
          <p:cNvSpPr txBox="1"/>
          <p:nvPr/>
        </p:nvSpPr>
        <p:spPr>
          <a:xfrm>
            <a:off x="5504445" y="5514115"/>
            <a:ext cx="38260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...</a:t>
            </a:r>
            <a:endParaRPr lang="en-US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ACAB30-24FC-C2AC-5C1D-7B77D6554B59}"/>
              </a:ext>
            </a:extLst>
          </p:cNvPr>
          <p:cNvSpPr txBox="1"/>
          <p:nvPr/>
        </p:nvSpPr>
        <p:spPr>
          <a:xfrm>
            <a:off x="5504321" y="3664650"/>
            <a:ext cx="382616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add 	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r</a:t>
            </a:r>
            <a:r>
              <a:rPr lang="uk-UA" dirty="0">
                <a:solidFill>
                  <a:srgbClr val="C00000"/>
                </a:solidFill>
                <a:latin typeface="Consolas" panose="020B0609020204030204" pitchFamily="49" charset="0"/>
              </a:rPr>
              <a:t>15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r10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504F69-DC7F-C5B5-A8DE-50A39C60DDB4}"/>
              </a:ext>
            </a:extLst>
          </p:cNvPr>
          <p:cNvCxnSpPr>
            <a:cxnSpLocks/>
          </p:cNvCxnSpPr>
          <p:nvPr/>
        </p:nvCxnSpPr>
        <p:spPr>
          <a:xfrm>
            <a:off x="6160164" y="2567183"/>
            <a:ext cx="6114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88A9FA1-C22A-2451-C8A9-FC50CE2C9E5B}"/>
              </a:ext>
            </a:extLst>
          </p:cNvPr>
          <p:cNvSpPr txBox="1"/>
          <p:nvPr/>
        </p:nvSpPr>
        <p:spPr>
          <a:xfrm>
            <a:off x="5636669" y="2360451"/>
            <a:ext cx="663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rbp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6AAAAC-0C06-68AA-0331-EA13444C7D6D}"/>
              </a:ext>
            </a:extLst>
          </p:cNvPr>
          <p:cNvSpPr txBox="1"/>
          <p:nvPr/>
        </p:nvSpPr>
        <p:spPr>
          <a:xfrm>
            <a:off x="6776045" y="2568201"/>
            <a:ext cx="7154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r13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DC0891-5D80-BB71-2CDA-8649436D9AF8}"/>
              </a:ext>
            </a:extLst>
          </p:cNvPr>
          <p:cNvSpPr txBox="1"/>
          <p:nvPr/>
        </p:nvSpPr>
        <p:spPr>
          <a:xfrm>
            <a:off x="5504322" y="4404224"/>
            <a:ext cx="382616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mov 	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r</a:t>
            </a:r>
            <a:r>
              <a:rPr lang="uk-UA" dirty="0">
                <a:solidFill>
                  <a:srgbClr val="C00000"/>
                </a:solidFill>
                <a:latin typeface="Consolas" panose="020B0609020204030204" pitchFamily="49" charset="0"/>
              </a:rPr>
              <a:t>13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r15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19CDE0-1774-33F2-CD65-D9354802015D}"/>
              </a:ext>
            </a:extLst>
          </p:cNvPr>
          <p:cNvSpPr/>
          <p:nvPr/>
        </p:nvSpPr>
        <p:spPr>
          <a:xfrm>
            <a:off x="8623997" y="4040560"/>
            <a:ext cx="441152" cy="36834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BF7FDA-0D17-2819-3AC0-0F7E06066AC6}"/>
              </a:ext>
            </a:extLst>
          </p:cNvPr>
          <p:cNvSpPr txBox="1"/>
          <p:nvPr/>
        </p:nvSpPr>
        <p:spPr>
          <a:xfrm>
            <a:off x="9690432" y="3664650"/>
            <a:ext cx="2118251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Зберігаємо регістр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r13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 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у стеку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1B040B-7073-9318-3EDE-EEBC98C3A54A}"/>
              </a:ext>
            </a:extLst>
          </p:cNvPr>
          <p:cNvSpPr/>
          <p:nvPr/>
        </p:nvSpPr>
        <p:spPr>
          <a:xfrm>
            <a:off x="7694192" y="2614752"/>
            <a:ext cx="226313" cy="27699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41BB57-8BB1-A484-E59F-385B83876E39}"/>
              </a:ext>
            </a:extLst>
          </p:cNvPr>
          <p:cNvSpPr/>
          <p:nvPr/>
        </p:nvSpPr>
        <p:spPr>
          <a:xfrm>
            <a:off x="8224290" y="4081550"/>
            <a:ext cx="226313" cy="27699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E6E870D3-78E6-CF1D-69DE-202EB09BC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4109459" cy="4740442"/>
          </a:xfrm>
        </p:spPr>
        <p:txBody>
          <a:bodyPr>
            <a:normAutofit/>
          </a:bodyPr>
          <a:lstStyle/>
          <a:p>
            <a:r>
              <a:rPr lang="ru-RU" dirty="0">
                <a:latin typeface="YouTube Sans"/>
              </a:rPr>
              <a:t>Компілятор вже це робить! Ми не вибираємо як змінні будуть збереженні у регістрах</a:t>
            </a:r>
          </a:p>
          <a:p>
            <a:pPr lvl="1"/>
            <a:r>
              <a:rPr lang="uk-UA" dirty="0">
                <a:latin typeface="YouTube Sans"/>
              </a:rPr>
              <a:t>Якщо нам потрібно зменшити кількість регістрів, які записують свої значення в стеку, ми можемо досягти цього опосередковано, зменшивши кількість застосованних змінних/значень у нашій функції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450D6A-C8A5-5703-F23B-B24265758FF9}"/>
              </a:ext>
            </a:extLst>
          </p:cNvPr>
          <p:cNvSpPr/>
          <p:nvPr/>
        </p:nvSpPr>
        <p:spPr>
          <a:xfrm>
            <a:off x="5636669" y="2360451"/>
            <a:ext cx="566968" cy="36654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10DB46-F8E0-AECE-2F6D-E2A8CC4BB50C}"/>
              </a:ext>
            </a:extLst>
          </p:cNvPr>
          <p:cNvSpPr/>
          <p:nvPr/>
        </p:nvSpPr>
        <p:spPr>
          <a:xfrm>
            <a:off x="6771648" y="2567005"/>
            <a:ext cx="605994" cy="3570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CC4AF2-5621-C6E0-C13E-7822FB796C79}"/>
              </a:ext>
            </a:extLst>
          </p:cNvPr>
          <p:cNvSpPr/>
          <p:nvPr/>
        </p:nvSpPr>
        <p:spPr>
          <a:xfrm>
            <a:off x="6427764" y="5158003"/>
            <a:ext cx="605994" cy="3570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9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10" grpId="0" animBg="1"/>
      <p:bldP spid="11" grpId="0"/>
      <p:bldP spid="14" grpId="0"/>
      <p:bldP spid="12" grpId="0" animBg="1"/>
      <p:bldP spid="21" grpId="0"/>
      <p:bldP spid="23" grpId="0" animBg="1"/>
      <p:bldP spid="24" grpId="0" animBg="1"/>
      <p:bldP spid="27" grpId="0" animBg="1"/>
      <p:bldP spid="28" grpId="0" animBg="1"/>
      <p:bldP spid="29" grpId="0" animBg="1"/>
      <p:bldP spid="29" grpId="1" animBg="1"/>
      <p:bldP spid="30" grpId="0" animBg="1"/>
      <p:bldP spid="30" grpId="1" animBg="1"/>
      <p:bldP spid="3" grpId="0" animBg="1"/>
      <p:bldP spid="3" grpId="1" animBg="1"/>
      <p:bldP spid="7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E06E0-0A4D-4E32-12D3-045026365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Терміни Оптимізації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F9E0A-161B-2559-20F4-8B9798DA5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1"/>
            <a:ext cx="5752539" cy="4884820"/>
          </a:xfrm>
        </p:spPr>
        <p:txBody>
          <a:bodyPr/>
          <a:lstStyle/>
          <a:p>
            <a:r>
              <a:rPr lang="ru-RU" dirty="0">
                <a:latin typeface="YouTube Sans"/>
              </a:rPr>
              <a:t>Виконання деяких інструкцій асемблера може зайняти більше часу, ніж інші</a:t>
            </a:r>
            <a:endParaRPr lang="en-US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Час, необхідний для виконання інструкції, вимірюється в </a:t>
            </a:r>
            <a:r>
              <a:rPr lang="uk-UA" b="1" dirty="0">
                <a:latin typeface="YouTube Sans"/>
              </a:rPr>
              <a:t>тактових</a:t>
            </a:r>
            <a:r>
              <a:rPr lang="en-US" b="1" dirty="0">
                <a:latin typeface="YouTube Sans"/>
              </a:rPr>
              <a:t>/clocks</a:t>
            </a:r>
            <a:r>
              <a:rPr lang="uk-UA" b="1" dirty="0">
                <a:latin typeface="YouTube Sans"/>
              </a:rPr>
              <a:t> </a:t>
            </a:r>
            <a:r>
              <a:rPr lang="ru-RU" dirty="0">
                <a:latin typeface="YouTube Sans"/>
              </a:rPr>
              <a:t>або </a:t>
            </a:r>
            <a:r>
              <a:rPr lang="uk-UA" b="1" dirty="0">
                <a:latin typeface="YouTube Sans"/>
              </a:rPr>
              <a:t>циклах</a:t>
            </a:r>
            <a:r>
              <a:rPr lang="en-US" b="1" dirty="0">
                <a:latin typeface="YouTube Sans"/>
              </a:rPr>
              <a:t>/cycles</a:t>
            </a:r>
          </a:p>
          <a:p>
            <a:r>
              <a:rPr lang="ru-RU" dirty="0">
                <a:latin typeface="YouTube Sans"/>
              </a:rPr>
              <a:t>За останні 10 років комп’ютери виконували частоту 3-5</a:t>
            </a:r>
            <a:r>
              <a:rPr lang="en-US" dirty="0" err="1">
                <a:latin typeface="YouTube Sans"/>
              </a:rPr>
              <a:t>Ghz</a:t>
            </a:r>
            <a:r>
              <a:rPr lang="en-US" dirty="0">
                <a:latin typeface="YouTube Sans"/>
              </a:rPr>
              <a:t> </a:t>
            </a:r>
            <a:r>
              <a:rPr lang="ru-RU" dirty="0">
                <a:latin typeface="YouTube Sans"/>
              </a:rPr>
              <a:t>за секунду</a:t>
            </a:r>
            <a:endParaRPr lang="uk-UA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Це означає що комп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ютер може виконувати </a:t>
            </a:r>
            <a:r>
              <a:rPr lang="uk-UA" b="1" dirty="0">
                <a:latin typeface="YouTube Sans"/>
              </a:rPr>
              <a:t>3-5 мільйонів</a:t>
            </a:r>
            <a:r>
              <a:rPr lang="uk-UA" dirty="0">
                <a:latin typeface="YouTube Sans"/>
              </a:rPr>
              <a:t> інструкці асемблера за секунду</a:t>
            </a:r>
            <a:r>
              <a:rPr lang="en-US" dirty="0">
                <a:latin typeface="YouTube Sans"/>
              </a:rPr>
              <a:t>!</a:t>
            </a:r>
          </a:p>
          <a:p>
            <a:r>
              <a:rPr lang="ru-RU" dirty="0">
                <a:latin typeface="YouTube Sans"/>
              </a:rPr>
              <a:t>Час, необхідний для виконання однієї інструкції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називається </a:t>
            </a:r>
            <a:r>
              <a:rPr lang="uk-UA" b="1" dirty="0">
                <a:latin typeface="YouTube Sans"/>
              </a:rPr>
              <a:t>латентність</a:t>
            </a:r>
            <a:r>
              <a:rPr lang="en-US" b="1" dirty="0">
                <a:latin typeface="YouTube Sans"/>
              </a:rPr>
              <a:t>/latency</a:t>
            </a:r>
          </a:p>
          <a:p>
            <a:r>
              <a:rPr lang="uk-UA" dirty="0">
                <a:latin typeface="YouTube Sans"/>
              </a:rPr>
              <a:t>Середня кількість інструкцій, які ми виконуємо за певний проміжок часу, називається</a:t>
            </a:r>
            <a:r>
              <a:rPr lang="en-US" dirty="0">
                <a:latin typeface="YouTube Sans"/>
              </a:rPr>
              <a:t> </a:t>
            </a:r>
            <a:r>
              <a:rPr lang="uk-UA" b="1" dirty="0">
                <a:latin typeface="YouTube Sans"/>
              </a:rPr>
              <a:t>пропускна здатність</a:t>
            </a:r>
            <a:r>
              <a:rPr lang="en-US" b="1" dirty="0">
                <a:latin typeface="YouTube Sans"/>
              </a:rPr>
              <a:t>/bandwidth</a:t>
            </a:r>
          </a:p>
        </p:txBody>
      </p:sp>
      <p:pic>
        <p:nvPicPr>
          <p:cNvPr id="5" name="Picture 4" descr="A picture containing text, computer, electronics, stereo&#10;&#10;Description automatically generated">
            <a:extLst>
              <a:ext uri="{FF2B5EF4-FFF2-40B4-BE49-F238E27FC236}">
                <a16:creationId xmlns:a16="http://schemas.microsoft.com/office/drawing/2014/main" id="{F0CBDD0F-737D-647C-3F5B-6AAFA463F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835" y="1249196"/>
            <a:ext cx="4865762" cy="15092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304D658-57AF-2EE9-B135-C18EF775A7EC}"/>
              </a:ext>
            </a:extLst>
          </p:cNvPr>
          <p:cNvSpPr/>
          <p:nvPr/>
        </p:nvSpPr>
        <p:spPr>
          <a:xfrm>
            <a:off x="9071811" y="1515979"/>
            <a:ext cx="372979" cy="17534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9E9AFD-5389-24A4-AA08-4C80A03118AF}"/>
              </a:ext>
            </a:extLst>
          </p:cNvPr>
          <p:cNvSpPr txBox="1"/>
          <p:nvPr/>
        </p:nvSpPr>
        <p:spPr>
          <a:xfrm>
            <a:off x="6981835" y="3035417"/>
            <a:ext cx="4865762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Час, протягом якого один автомобіль переїде від А до 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Б</a:t>
            </a:r>
            <a:r>
              <a:rPr lang="ru-RU" dirty="0">
                <a:solidFill>
                  <a:schemeClr val="bg1"/>
                </a:solidFill>
                <a:latin typeface="YouTube Sans"/>
              </a:rPr>
              <a:t>, є латентність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FFFE9E-BD06-1494-1774-52DCEA814701}"/>
              </a:ext>
            </a:extLst>
          </p:cNvPr>
          <p:cNvSpPr/>
          <p:nvPr/>
        </p:nvSpPr>
        <p:spPr>
          <a:xfrm>
            <a:off x="6981836" y="1461837"/>
            <a:ext cx="4865762" cy="63767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AF597D-AC8C-52D2-A0E0-F415E13D3160}"/>
              </a:ext>
            </a:extLst>
          </p:cNvPr>
          <p:cNvSpPr txBox="1"/>
          <p:nvPr/>
        </p:nvSpPr>
        <p:spPr>
          <a:xfrm>
            <a:off x="6981835" y="3874550"/>
            <a:ext cx="4865762" cy="92333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Середня кількість автомобілів, які переїжджають від А до Б, є пропускною здатністю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F87C3B-F6AF-5C53-EC2F-66F089ADF699}"/>
              </a:ext>
            </a:extLst>
          </p:cNvPr>
          <p:cNvSpPr txBox="1"/>
          <p:nvPr/>
        </p:nvSpPr>
        <p:spPr>
          <a:xfrm>
            <a:off x="6669004" y="1603057"/>
            <a:ext cx="324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latin typeface="YouTube Sans"/>
              </a:rPr>
              <a:t>Б</a:t>
            </a:r>
            <a:endParaRPr lang="en-US" sz="2400" b="1" dirty="0">
              <a:latin typeface="YouTube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2BBA2A-19C5-C72B-604D-E177B55556BA}"/>
              </a:ext>
            </a:extLst>
          </p:cNvPr>
          <p:cNvSpPr txBox="1"/>
          <p:nvPr/>
        </p:nvSpPr>
        <p:spPr>
          <a:xfrm>
            <a:off x="11816862" y="1644135"/>
            <a:ext cx="324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latin typeface="YouTube Sans"/>
              </a:rPr>
              <a:t>А</a:t>
            </a:r>
            <a:endParaRPr lang="en-US" sz="2400" b="1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387095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8023</TotalTime>
  <Words>5426</Words>
  <Application>Microsoft Office PowerPoint</Application>
  <PresentationFormat>Widescreen</PresentationFormat>
  <Paragraphs>689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9" baseType="lpstr">
      <vt:lpstr>Arial</vt:lpstr>
      <vt:lpstr>Cambria Math</vt:lpstr>
      <vt:lpstr>Century Schoolbook</vt:lpstr>
      <vt:lpstr>Consolas</vt:lpstr>
      <vt:lpstr>Wingdings 2</vt:lpstr>
      <vt:lpstr>YouTube Sans</vt:lpstr>
      <vt:lpstr>View</vt:lpstr>
      <vt:lpstr>Оптимізація</vt:lpstr>
      <vt:lpstr>Чому оптимізувати?</vt:lpstr>
      <vt:lpstr>Стратегії оптимізації</vt:lpstr>
      <vt:lpstr>Мова Асемблера</vt:lpstr>
      <vt:lpstr>Мова Асемблера</vt:lpstr>
      <vt:lpstr>Мова Асемблера - Регістри</vt:lpstr>
      <vt:lpstr>Мова Асемблера – Стек Викликів</vt:lpstr>
      <vt:lpstr>Мова Асемблера – Стек Викликів</vt:lpstr>
      <vt:lpstr>Терміни Оптимізації</vt:lpstr>
      <vt:lpstr>Модель комп’ютерного виконання </vt:lpstr>
      <vt:lpstr>Інструменти профілювання</vt:lpstr>
      <vt:lpstr>Інструменти профілювання</vt:lpstr>
      <vt:lpstr>Queue Live Coding</vt:lpstr>
      <vt:lpstr>Результат Профілювання</vt:lpstr>
      <vt:lpstr>Конвеєр команд</vt:lpstr>
      <vt:lpstr>Немає конвеєра команд</vt:lpstr>
      <vt:lpstr>Конвеєр команд</vt:lpstr>
      <vt:lpstr>Стадії конвеєра – залежності виконання</vt:lpstr>
      <vt:lpstr>Стадії конвеєра – залежності виконання </vt:lpstr>
      <vt:lpstr>Стадії конвеєра – затримки латентності</vt:lpstr>
      <vt:lpstr>Стадії конвеєра</vt:lpstr>
      <vt:lpstr>Стадії конвеєра – переходи</vt:lpstr>
      <vt:lpstr>Стадії конвеєра – переходи</vt:lpstr>
      <vt:lpstr>Стадії конвеєра – переходи</vt:lpstr>
      <vt:lpstr>Оптимізація коду</vt:lpstr>
      <vt:lpstr>Попереднє обчислення</vt:lpstr>
      <vt:lpstr>Queue Live Coding</vt:lpstr>
      <vt:lpstr>Попереднє обчислення</vt:lpstr>
      <vt:lpstr>Оптимізація реберних рівнянь</vt:lpstr>
      <vt:lpstr>Оптимізація реберних рівнянь</vt:lpstr>
      <vt:lpstr>Оптимізація реберних рівнянь - DiffХ</vt:lpstr>
      <vt:lpstr>Оптимізація реберних рівнянь - DiffХ</vt:lpstr>
      <vt:lpstr>Оптимізація реберних рівнянь - DiffХ</vt:lpstr>
      <vt:lpstr>Оптимізація реберних рівнянь - DiffY</vt:lpstr>
      <vt:lpstr>Оптимізація реберних рівнянь - DiffY</vt:lpstr>
      <vt:lpstr>Оптимізація реберних рівнянь - DiffY</vt:lpstr>
      <vt:lpstr>Queue Live Coding</vt:lpstr>
      <vt:lpstr>Кеш</vt:lpstr>
      <vt:lpstr>Кеш</vt:lpstr>
      <vt:lpstr>Кеш</vt:lpstr>
      <vt:lpstr>Кеш</vt:lpstr>
      <vt:lpstr>Кеш</vt:lpstr>
      <vt:lpstr>Кеш</vt:lpstr>
      <vt:lpstr>Queue Live Coding</vt:lpstr>
      <vt:lpstr>Back Face Culling</vt:lpstr>
      <vt:lpstr>Обмеження профайлера</vt:lpstr>
      <vt:lpstr>Loop Unrolling/Розмотування Циклу</vt:lpstr>
      <vt:lpstr>Зменшення умовних переходів </vt:lpstr>
      <vt:lpstr>Сучасні CPUs</vt:lpstr>
      <vt:lpstr>Queue Live Coding</vt:lpstr>
      <vt:lpstr>ОЛД СЛІДЕС</vt:lpstr>
      <vt:lpstr>Кеш</vt:lpstr>
      <vt:lpstr>Useful Links</vt:lpstr>
      <vt:lpstr>Позачергове Виконання</vt:lpstr>
      <vt:lpstr>Кеш</vt:lpstr>
      <vt:lpstr>Texture Filtering</vt:lpstr>
      <vt:lpstr>Precomputation</vt:lpstr>
      <vt:lpstr>Precomputation – Barycentrics </vt:lpstr>
      <vt:lpstr>Оптимізація реберних рівнянь</vt:lpstr>
      <vt:lpstr>Стадії Конвеєра – Переходи </vt:lpstr>
      <vt:lpstr>Стадії Конвеєра – Переходи</vt:lpstr>
      <vt:lpstr>ASSEMBLY SLIDES</vt:lpstr>
      <vt:lpstr>Computer Mental Model</vt:lpstr>
      <vt:lpstr>Computer Mental Model</vt:lpstr>
      <vt:lpstr>Registers</vt:lpstr>
      <vt:lpstr>Registers</vt:lpstr>
      <vt:lpstr>Assembly Walkthrough</vt:lpstr>
      <vt:lpstr>PowerPoint Presentation</vt:lpstr>
      <vt:lpstr>PowerPoint Presentation</vt:lpstr>
      <vt:lpstr>PowerPoint Presentation</vt:lpstr>
      <vt:lpstr>OLD SLIDES</vt:lpstr>
      <vt:lpstr>Assembly (x86-64)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Rasterization</dc:title>
  <dc:creator>Szlachtycz, Ihor</dc:creator>
  <cp:lastModifiedBy>Michael Smith</cp:lastModifiedBy>
  <cp:revision>26</cp:revision>
  <dcterms:created xsi:type="dcterms:W3CDTF">2022-06-14T01:17:22Z</dcterms:created>
  <dcterms:modified xsi:type="dcterms:W3CDTF">2023-04-18T05:39:40Z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Theme:8</vt:lpwstr>
  </property>
  <property fmtid="{D5CDD505-2E9C-101B-9397-08002B2CF9AE}" pid="3" name="ClassificationContentMarkingHeaderText">
    <vt:lpwstr>[AMD Official Use Only - General]</vt:lpwstr>
  </property>
  <property fmtid="{D5CDD505-2E9C-101B-9397-08002B2CF9AE}" pid="4" name="MSIP_Label_64e4cbe8-b4f6-45dc-bcba-6123dfd2d8bf_Enabled">
    <vt:lpwstr>true</vt:lpwstr>
  </property>
  <property fmtid="{D5CDD505-2E9C-101B-9397-08002B2CF9AE}" pid="5" name="MSIP_Label_64e4cbe8-b4f6-45dc-bcba-6123dfd2d8bf_SetDate">
    <vt:lpwstr>2022-06-14T01:17:30Z</vt:lpwstr>
  </property>
  <property fmtid="{D5CDD505-2E9C-101B-9397-08002B2CF9AE}" pid="6" name="MSIP_Label_64e4cbe8-b4f6-45dc-bcba-6123dfd2d8bf_Method">
    <vt:lpwstr>Privileged</vt:lpwstr>
  </property>
  <property fmtid="{D5CDD505-2E9C-101B-9397-08002B2CF9AE}" pid="7" name="MSIP_Label_64e4cbe8-b4f6-45dc-bcba-6123dfd2d8bf_Name">
    <vt:lpwstr>Non-Business-AIP 2.0</vt:lpwstr>
  </property>
  <property fmtid="{D5CDD505-2E9C-101B-9397-08002B2CF9AE}" pid="8" name="MSIP_Label_64e4cbe8-b4f6-45dc-bcba-6123dfd2d8bf_SiteId">
    <vt:lpwstr>3dd8961f-e488-4e60-8e11-a82d994e183d</vt:lpwstr>
  </property>
  <property fmtid="{D5CDD505-2E9C-101B-9397-08002B2CF9AE}" pid="9" name="MSIP_Label_64e4cbe8-b4f6-45dc-bcba-6123dfd2d8bf_ActionId">
    <vt:lpwstr>97fa61d7-6a96-46c5-9141-9f5f080051d6</vt:lpwstr>
  </property>
  <property fmtid="{D5CDD505-2E9C-101B-9397-08002B2CF9AE}" pid="10" name="MSIP_Label_64e4cbe8-b4f6-45dc-bcba-6123dfd2d8bf_ContentBits">
    <vt:lpwstr>0</vt:lpwstr>
  </property>
</Properties>
</file>